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6" r:id="rId2"/>
    <p:sldId id="260" r:id="rId3"/>
    <p:sldId id="347" r:id="rId4"/>
    <p:sldId id="348" r:id="rId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C46DFB1E-8538-4656-B184-B589DC909E2D}">
          <p14:sldIdLst>
            <p14:sldId id="346"/>
            <p14:sldId id="260"/>
            <p14:sldId id="347"/>
            <p14:sldId id="348"/>
          </p14:sldIdLst>
        </p14:section>
        <p14:section name="Sezione senza titolo" id="{3DF391DB-DB71-4A5A-B9BB-CB98CDF2F25B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E8A53B-CAA4-4DB3-999E-C921266F7899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7EC48-9B1E-42B7-BAF9-12F24431BBA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789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220566-51F8-9A29-9D7B-A941DD9507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62F4BAB-FF58-AAF6-A8C8-BC7557FCD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F94B33-6E00-21F6-25C9-0BF35949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B60D05B-9E57-A064-E6F5-92864E4C5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70B8AD-EE15-DF07-C891-0B26D32D7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79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A599F1-2101-9465-F081-DE6E7FB29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65E6C37-33E0-9F27-D669-4F4AAB68C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D2ECA95-B20B-3E2C-A374-F2F9368A0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50797E-C159-779F-87EC-766994D7C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F7A658-C034-9DFA-B43C-0FD6273E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7511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8940F97-4746-4DDA-2111-6F08B486D6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2C10E97-0F06-2288-593A-2EBD73B957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2A86BA7-D02A-E17A-F319-C1865D09F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0D46B7-FA65-1C4C-1B6B-37EFA9B93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42B6FE-B5AE-F749-1BFC-F2E57384B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600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8DD4D5-FC38-8E69-A94E-CBB5B6B32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21C625-B4F4-0FC0-3130-FC396DAD9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553B6D3-3F5D-91B5-F2AE-1D753B8B7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4BA65A7-A1BB-E9F5-C1A1-6AAA490B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54F6B18-5C8E-3322-5C70-9812FBBD3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243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409D3E-ACAC-022A-0491-BC3705FD9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98F520-88F1-B4DA-AA07-CC1B26A47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870152-127B-1593-5F63-2473A213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76F410-2053-8DC6-BE6F-66B9DE002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104EEC-B550-DA18-067A-ACE9D3137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8669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6F6716-4516-8279-CEE6-8C0469261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2D9F692-D0E3-6C7A-833B-0BA8A85207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1C1A627-B0A4-13B9-0B61-A5170F4F4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E22D906-E6F9-53B5-ED43-49833D341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2871EFD-E941-BDE5-2A7B-A769077B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0352AC4-C5D6-C289-9EA3-F77336682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959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85CD0B-2D41-3983-A7FD-407049BAB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8852342-500A-D47C-637A-965D00290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A3B9BCF-C615-F93B-5312-AC931D339D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BEA0DA1-6326-07A9-C26D-C888DA1DF9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84D30A5-A93F-B0E1-D74E-49F046BB9F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131E428-8FC6-6DEC-7372-CEF0753ED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C5BA519-E064-8134-A886-FFC4D161F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B6B8E1C-E7F1-4CF9-FE52-122A2F0DE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65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34F5EB-1F7A-9078-745E-CF250E249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CDB2A33-91B7-EB60-EF20-C80E36483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49AC29-775E-4D0B-0084-1985F0D98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4F58ED7-7C94-5499-7147-A88A27EC0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2380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427AA91-8D83-DAA9-8776-838DC240F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D63314D7-E2B6-17F0-94E6-8F234F292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D7078A-56DA-68B4-1C27-8414006E6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5095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6CF1EE-109F-2D60-B9A5-4AC4F7C9A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135E885-6BD0-9A65-4448-316634EF6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C92BFA6-B70C-8486-F0C0-86620892F5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0B3E8A4-74EE-1D0B-4D04-DCC3416E6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E3AEAD4-83A1-A151-4D55-BB4D14FC6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16FF538-A675-45C0-1A3C-3BD2BBBFC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5335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44CD65-DC01-1146-0D0B-DA941A5A1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FC5072A1-532C-552E-A92F-B9282627EF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315107F-A344-05DA-E3C2-76EED32BE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93FB960-CDE9-5960-E399-4A3AF0ED3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969AF1-902A-5FA0-2DA7-2E8C7DDB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6EC6F4C-3E35-AECC-E5A7-8712A2725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3633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5D54006-289C-39A2-B525-2D0D3A3537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C66A06-2143-9CB1-0833-CE556624C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3BAC2DA-E224-502A-2488-D1388D06F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58DD11-675C-4431-9A87-5267987DCE60}" type="datetimeFigureOut">
              <a:rPr lang="it-IT" smtClean="0"/>
              <a:t>26/03/2025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CB07F6-B393-F7BE-2654-3B3C79F56E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7B9CD57-BD1A-DA05-8C45-1B021E98FB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9D63E0-BA7A-49B8-B951-0951333860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96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ereditax.it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://www.ereditax.it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1BD4C-2C7D-C677-4292-4BCEBCCA6CC7}"/>
              </a:ext>
            </a:extLst>
          </p:cNvPr>
          <p:cNvSpPr txBox="1">
            <a:spLocks/>
          </p:cNvSpPr>
          <p:nvPr/>
        </p:nvSpPr>
        <p:spPr>
          <a:xfrm>
            <a:off x="969519" y="2166186"/>
            <a:ext cx="10252953" cy="271697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defPPr>
              <a:defRPr lang="it-IT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it-IT"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it-IT">
                <a:solidFill>
                  <a:schemeClr val="tx2"/>
                </a:solidFill>
              </a:defRPr>
            </a:lvl2pPr>
            <a:lvl3pPr eaLnBrk="1" hangingPunct="1">
              <a:defRPr lang="it-IT">
                <a:solidFill>
                  <a:schemeClr val="tx2"/>
                </a:solidFill>
              </a:defRPr>
            </a:lvl3pPr>
            <a:lvl4pPr eaLnBrk="1" hangingPunct="1">
              <a:defRPr lang="it-IT">
                <a:solidFill>
                  <a:schemeClr val="tx2"/>
                </a:solidFill>
              </a:defRPr>
            </a:lvl4pPr>
            <a:lvl5pPr eaLnBrk="1" hangingPunct="1">
              <a:defRPr lang="it-IT">
                <a:solidFill>
                  <a:schemeClr val="tx2"/>
                </a:solidFill>
              </a:defRPr>
            </a:lvl5pPr>
            <a:lvl6pPr eaLnBrk="1" hangingPunct="1">
              <a:defRPr lang="it-IT">
                <a:solidFill>
                  <a:schemeClr val="tx2"/>
                </a:solidFill>
              </a:defRPr>
            </a:lvl6pPr>
            <a:lvl7pPr eaLnBrk="1" hangingPunct="1">
              <a:defRPr lang="it-IT">
                <a:solidFill>
                  <a:schemeClr val="tx2"/>
                </a:solidFill>
              </a:defRPr>
            </a:lvl7pPr>
            <a:lvl8pPr eaLnBrk="1" hangingPunct="1">
              <a:defRPr lang="it-IT">
                <a:solidFill>
                  <a:schemeClr val="tx2"/>
                </a:solidFill>
              </a:defRPr>
            </a:lvl8pPr>
            <a:lvl9pPr eaLnBrk="1" hangingPunct="1">
              <a:defRPr lang="it-IT">
                <a:solidFill>
                  <a:schemeClr val="tx2"/>
                </a:solidFill>
              </a:defRPr>
            </a:lvl9pPr>
          </a:lstStyle>
          <a:p>
            <a:pPr algn="ctr" defTabSz="914446">
              <a:lnSpc>
                <a:spcPct val="100000"/>
              </a:lnSpc>
              <a:defRPr/>
            </a:pPr>
            <a:r>
              <a:rPr lang="it-IT" sz="4400" noProof="1">
                <a:solidFill>
                  <a:srgbClr val="0E2841">
                    <a:lumMod val="90000"/>
                    <a:lumOff val="10000"/>
                  </a:srgbClr>
                </a:solidFill>
                <a:latin typeface="Franklin Gothic Demi"/>
              </a:rPr>
              <a:t>LA RICOSTRUZIONE PATRIMONIALE DEL CASO «GENE HACKMAN» ATTRAVERSO IL SOFTWARE EREDITAX</a:t>
            </a:r>
          </a:p>
          <a:p>
            <a:pPr algn="ctr" defTabSz="914446">
              <a:defRPr/>
            </a:pPr>
            <a:endParaRPr lang="it-IT" sz="4400" noProof="1">
              <a:solidFill>
                <a:srgbClr val="0E2841">
                  <a:lumMod val="90000"/>
                  <a:lumOff val="10000"/>
                </a:srgbClr>
              </a:solidFill>
              <a:latin typeface="Franklin Gothic Demi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EF4F87-1B56-3BC7-5F6F-C854C1F38C7E}"/>
              </a:ext>
            </a:extLst>
          </p:cNvPr>
          <p:cNvSpPr txBox="1">
            <a:spLocks/>
          </p:cNvSpPr>
          <p:nvPr/>
        </p:nvSpPr>
        <p:spPr>
          <a:xfrm>
            <a:off x="2227630" y="4573462"/>
            <a:ext cx="7736734" cy="204134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defPPr>
              <a:defRPr lang="it-IT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it-IT" sz="2400" b="1" i="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83464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4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lang="it-IT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914446">
              <a:defRPr/>
            </a:pPr>
            <a:endParaRPr lang="it-IT" sz="1800" noProof="1">
              <a:solidFill>
                <a:srgbClr val="0E2841">
                  <a:lumMod val="90000"/>
                  <a:lumOff val="10000"/>
                </a:srgbClr>
              </a:solidFill>
              <a:latin typeface="Franklin Gothic Book"/>
            </a:endParaRPr>
          </a:p>
          <a:p>
            <a:pPr algn="ctr" defTabSz="914446">
              <a:defRPr/>
            </a:pPr>
            <a:r>
              <a:rPr lang="it-IT" sz="1800" noProof="1">
                <a:solidFill>
                  <a:srgbClr val="0E2841">
                    <a:lumMod val="90000"/>
                    <a:lumOff val="10000"/>
                  </a:srgbClr>
                </a:solidFill>
                <a:latin typeface="Franklin Gothic Book"/>
              </a:rPr>
              <a:t>Webinar  26 marzo 2025</a:t>
            </a:r>
          </a:p>
          <a:p>
            <a:pPr algn="ctr" defTabSz="914446">
              <a:defRPr/>
            </a:pPr>
            <a:endParaRPr lang="it-IT" sz="1800" noProof="1">
              <a:solidFill>
                <a:srgbClr val="0E2841">
                  <a:lumMod val="90000"/>
                  <a:lumOff val="10000"/>
                </a:srgbClr>
              </a:solidFill>
              <a:latin typeface="Franklin Gothic Book"/>
            </a:endParaRPr>
          </a:p>
          <a:p>
            <a:pPr algn="ctr" defTabSz="914446">
              <a:defRPr/>
            </a:pPr>
            <a:r>
              <a:rPr lang="it-IT" noProof="1">
                <a:solidFill>
                  <a:srgbClr val="0E2841">
                    <a:lumMod val="90000"/>
                    <a:lumOff val="10000"/>
                  </a:srgbClr>
                </a:solidFill>
                <a:latin typeface="Franklin Gothic Book"/>
              </a:rPr>
              <a:t>Niccolò Di Bella – Dottore Commercialista e Revisore Legale</a:t>
            </a:r>
          </a:p>
          <a:p>
            <a:pPr algn="ctr" defTabSz="914446">
              <a:defRPr/>
            </a:pPr>
            <a:r>
              <a:rPr lang="it-IT" noProof="1">
                <a:solidFill>
                  <a:srgbClr val="0E2841">
                    <a:lumMod val="90000"/>
                    <a:lumOff val="10000"/>
                  </a:srgbClr>
                </a:solidFill>
                <a:latin typeface="Franklin Gothic Book"/>
              </a:rPr>
              <a:t>Amministratore Unico di EREDITAX SRL – </a:t>
            </a:r>
            <a:r>
              <a:rPr lang="it-IT" noProof="1">
                <a:solidFill>
                  <a:srgbClr val="0E2841">
                    <a:lumMod val="90000"/>
                    <a:lumOff val="10000"/>
                  </a:srgbClr>
                </a:solidFill>
                <a:latin typeface="Franklin Gothic Book"/>
                <a:hlinkClick r:id="rId2"/>
              </a:rPr>
              <a:t>www.ereditax.it</a:t>
            </a:r>
            <a:r>
              <a:rPr lang="it-IT" noProof="1">
                <a:solidFill>
                  <a:srgbClr val="0E2841">
                    <a:lumMod val="90000"/>
                    <a:lumOff val="10000"/>
                  </a:srgbClr>
                </a:solidFill>
                <a:latin typeface="Franklin Gothic Book"/>
              </a:rPr>
              <a:t>  </a:t>
            </a:r>
          </a:p>
        </p:txBody>
      </p:sp>
      <p:pic>
        <p:nvPicPr>
          <p:cNvPr id="6" name="Immagine 5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30A8C4EF-9536-6969-A6B5-9C1D973E5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996" y="390419"/>
            <a:ext cx="6408000" cy="1830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15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0AEECEDD-B6FC-A8DF-C7C5-912639AF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noProof="1" smtClean="0"/>
              <a:pPr/>
              <a:t>2</a:t>
            </a:fld>
            <a:endParaRPr lang="it-IT" noProof="1"/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B1B9EBEA-CC02-80FD-A0B5-FC80E54A88F6}"/>
              </a:ext>
            </a:extLst>
          </p:cNvPr>
          <p:cNvSpPr txBox="1"/>
          <p:nvPr/>
        </p:nvSpPr>
        <p:spPr>
          <a:xfrm>
            <a:off x="794795" y="1504754"/>
            <a:ext cx="10602410" cy="381591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317797" lvl="2" algn="ctr">
              <a:lnSpc>
                <a:spcPts val="4504"/>
              </a:lnSpc>
            </a:pPr>
            <a:r>
              <a:rPr lang="it-IT" sz="4000" b="1" noProof="1">
                <a:solidFill>
                  <a:srgbClr val="002060"/>
                </a:solidFill>
                <a:latin typeface="Arial Narrow" panose="020B0606020202030204" pitchFamily="34" charset="0"/>
              </a:rPr>
              <a:t>Il Testamento di Gene Hackman:</a:t>
            </a:r>
          </a:p>
          <a:p>
            <a:pPr marL="317797" lvl="2" algn="ctr">
              <a:lnSpc>
                <a:spcPts val="4504"/>
              </a:lnSpc>
            </a:pPr>
            <a:r>
              <a:rPr lang="it-IT" sz="36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un’eredità da 80 Milioni di dollari alla moglie </a:t>
            </a:r>
            <a:br>
              <a:rPr lang="it-IT" sz="36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</a:br>
            <a:r>
              <a:rPr lang="it-IT" sz="36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Betsy Arakawa (deceduta).</a:t>
            </a:r>
            <a:br>
              <a:rPr lang="it-IT" sz="36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</a:br>
            <a:r>
              <a:rPr lang="it-IT" sz="36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«Il patrimonio andrebbe ai tre figli non nominati»</a:t>
            </a:r>
          </a:p>
          <a:p>
            <a:pPr marL="317797" lvl="2" algn="ctr">
              <a:lnSpc>
                <a:spcPts val="3000"/>
              </a:lnSpc>
            </a:pPr>
            <a:endParaRPr lang="it-IT" sz="3600" noProof="1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 marL="317797" lvl="2" algn="ctr">
              <a:lnSpc>
                <a:spcPts val="3000"/>
              </a:lnSpc>
            </a:pPr>
            <a:r>
              <a:rPr lang="it-IT" sz="3000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I tre figli avuti dall’ex moglie Faye Maltese non hanno </a:t>
            </a:r>
            <a:br>
              <a:rPr lang="it-IT" sz="3000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</a:br>
            <a:r>
              <a:rPr lang="it-IT" sz="3000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commentato pubblicamente gli ultimi sviluppi</a:t>
            </a:r>
          </a:p>
          <a:p>
            <a:pPr marL="476696" lvl="2" indent="-158899" algn="ctr">
              <a:lnSpc>
                <a:spcPts val="3000"/>
              </a:lnSpc>
            </a:pPr>
            <a:endParaRPr lang="it-IT" sz="2200" noProof="1">
              <a:solidFill>
                <a:srgbClr val="002060"/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5" name="Immagine 4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F38371FA-5C17-0F50-45A0-3889CA201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221" y="6114172"/>
            <a:ext cx="2587557" cy="73930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0AEECEDD-B6FC-A8DF-C7C5-912639AF9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noProof="1" smtClean="0"/>
              <a:pPr/>
              <a:t>3</a:t>
            </a:fld>
            <a:endParaRPr lang="it-IT" noProof="1"/>
          </a:p>
        </p:txBody>
      </p:sp>
      <p:pic>
        <p:nvPicPr>
          <p:cNvPr id="4" name="Immagine 3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1751B5F6-4691-FB93-EF1D-0CB3402FDA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2221" y="6114172"/>
            <a:ext cx="2587557" cy="739302"/>
          </a:xfrm>
          <a:prstGeom prst="rect">
            <a:avLst/>
          </a:prstGeom>
        </p:spPr>
      </p:pic>
      <p:sp>
        <p:nvSpPr>
          <p:cNvPr id="2" name="TextBox 9">
            <a:extLst>
              <a:ext uri="{FF2B5EF4-FFF2-40B4-BE49-F238E27FC236}">
                <a16:creationId xmlns:a16="http://schemas.microsoft.com/office/drawing/2014/main" id="{D898D6C0-E6D6-19F4-2CE0-A31B91219780}"/>
              </a:ext>
            </a:extLst>
          </p:cNvPr>
          <p:cNvSpPr txBox="1"/>
          <p:nvPr/>
        </p:nvSpPr>
        <p:spPr>
          <a:xfrm>
            <a:off x="2282142" y="968697"/>
            <a:ext cx="7627716" cy="115416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504"/>
              </a:lnSpc>
            </a:pPr>
            <a:r>
              <a:rPr lang="it-IT" sz="4000" b="1" noProof="1">
                <a:solidFill>
                  <a:srgbClr val="002060"/>
                </a:solidFill>
                <a:latin typeface="Arial Narrow" panose="020B0606020202030204" pitchFamily="34" charset="0"/>
              </a:rPr>
              <a:t>L’analisi del caso «Gene Hackman»</a:t>
            </a:r>
            <a:br>
              <a:rPr lang="it-IT" sz="4000" b="1" noProof="1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it-IT" sz="4000" b="1" noProof="1">
                <a:solidFill>
                  <a:srgbClr val="002060"/>
                </a:solidFill>
                <a:latin typeface="Arial Narrow" panose="020B0606020202030204" pitchFamily="34" charset="0"/>
              </a:rPr>
              <a:t>utilizzando Ereditax</a:t>
            </a:r>
          </a:p>
        </p:txBody>
      </p:sp>
      <p:sp>
        <p:nvSpPr>
          <p:cNvPr id="3" name="TextBox 8">
            <a:extLst>
              <a:ext uri="{FF2B5EF4-FFF2-40B4-BE49-F238E27FC236}">
                <a16:creationId xmlns:a16="http://schemas.microsoft.com/office/drawing/2014/main" id="{10393F94-3628-6CEF-D1EC-B2F7562CA3A5}"/>
              </a:ext>
            </a:extLst>
          </p:cNvPr>
          <p:cNvSpPr txBox="1"/>
          <p:nvPr/>
        </p:nvSpPr>
        <p:spPr>
          <a:xfrm>
            <a:off x="829519" y="2524006"/>
            <a:ext cx="10532962" cy="343427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774997" lvl="2" indent="-457200">
              <a:lnSpc>
                <a:spcPts val="3000"/>
              </a:lnSpc>
              <a:buFont typeface="+mj-lt"/>
              <a:buAutoNum type="arabicParenR"/>
            </a:pPr>
            <a:r>
              <a:rPr lang="it-IT" sz="2400" b="1" noProof="1">
                <a:solidFill>
                  <a:srgbClr val="9E0000"/>
                </a:solidFill>
                <a:latin typeface="Arial Narrow" panose="020B0606020202030204" pitchFamily="34" charset="0"/>
              </a:rPr>
              <a:t>Mappatura della situazione famigliare </a:t>
            </a:r>
            <a:br>
              <a:rPr lang="it-IT" sz="24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</a:br>
            <a:r>
              <a:rPr lang="it-IT" sz="24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Sposato in seconde nozze e con 3 Figli avuti dalla prima Moglie</a:t>
            </a:r>
          </a:p>
          <a:p>
            <a:pPr marL="774997" lvl="2" indent="-457200">
              <a:lnSpc>
                <a:spcPts val="3000"/>
              </a:lnSpc>
              <a:buFont typeface="+mj-lt"/>
              <a:buAutoNum type="arabicParenR"/>
            </a:pPr>
            <a:endParaRPr lang="it-IT" sz="2400" b="1" noProof="1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marL="774997" lvl="2" indent="-457200">
              <a:lnSpc>
                <a:spcPts val="3000"/>
              </a:lnSpc>
              <a:buFont typeface="+mj-lt"/>
              <a:buAutoNum type="arabicParenR"/>
            </a:pPr>
            <a:r>
              <a:rPr lang="it-IT" sz="2400" b="1" noProof="1">
                <a:solidFill>
                  <a:srgbClr val="9E0000"/>
                </a:solidFill>
                <a:latin typeface="Arial Narrow" panose="020B0606020202030204" pitchFamily="34" charset="0"/>
              </a:rPr>
              <a:t>Mappatura patrimoniale </a:t>
            </a:r>
            <a:br>
              <a:rPr lang="it-IT" sz="24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</a:br>
            <a:r>
              <a:rPr lang="it-IT" sz="24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Automazione per Catasto e Registro Imprese se in possesso del Codice Fiscale</a:t>
            </a:r>
          </a:p>
          <a:p>
            <a:pPr marL="774997" lvl="2" indent="-457200">
              <a:lnSpc>
                <a:spcPts val="3000"/>
              </a:lnSpc>
              <a:buFont typeface="+mj-lt"/>
              <a:buAutoNum type="arabicParenR"/>
            </a:pPr>
            <a:endParaRPr lang="it-IT" sz="2400" b="1" noProof="1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marL="774997" lvl="2" indent="-457200">
              <a:lnSpc>
                <a:spcPts val="3000"/>
              </a:lnSpc>
              <a:buFont typeface="+mj-lt"/>
              <a:buAutoNum type="arabicParenR"/>
            </a:pPr>
            <a:r>
              <a:rPr lang="it-IT" sz="2400" b="1" noProof="1">
                <a:solidFill>
                  <a:srgbClr val="9E0000"/>
                </a:solidFill>
                <a:latin typeface="Arial Narrow" panose="020B0606020202030204" pitchFamily="34" charset="0"/>
              </a:rPr>
              <a:t>Ipotesi successione testamentaria</a:t>
            </a:r>
            <a:br>
              <a:rPr lang="it-IT" sz="2400" b="1" noProof="1">
                <a:solidFill>
                  <a:srgbClr val="9E0000"/>
                </a:solidFill>
                <a:latin typeface="Arial Narrow" panose="020B0606020202030204" pitchFamily="34" charset="0"/>
              </a:rPr>
            </a:br>
            <a:r>
              <a:rPr lang="it-IT" sz="2400" b="1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Disposizione testamentaria con erede universale il Coniuge</a:t>
            </a:r>
          </a:p>
          <a:p>
            <a:pPr marL="476696" lvl="2" indent="-158899" algn="ctr">
              <a:lnSpc>
                <a:spcPts val="3000"/>
              </a:lnSpc>
            </a:pPr>
            <a:endParaRPr lang="it-IT" sz="2400" b="1" noProof="1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75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C9989-7DD1-ED58-9072-3C59D4E4C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63DD095-629A-4BF5-68BB-F18264D8D397}"/>
              </a:ext>
            </a:extLst>
          </p:cNvPr>
          <p:cNvSpPr txBox="1">
            <a:spLocks/>
          </p:cNvSpPr>
          <p:nvPr/>
        </p:nvSpPr>
        <p:spPr>
          <a:xfrm>
            <a:off x="969523" y="2140213"/>
            <a:ext cx="10252953" cy="4340508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defPPr>
              <a:defRPr lang="it-IT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it-IT"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it-IT">
                <a:solidFill>
                  <a:schemeClr val="tx2"/>
                </a:solidFill>
              </a:defRPr>
            </a:lvl2pPr>
            <a:lvl3pPr eaLnBrk="1" hangingPunct="1">
              <a:defRPr lang="it-IT">
                <a:solidFill>
                  <a:schemeClr val="tx2"/>
                </a:solidFill>
              </a:defRPr>
            </a:lvl3pPr>
            <a:lvl4pPr eaLnBrk="1" hangingPunct="1">
              <a:defRPr lang="it-IT">
                <a:solidFill>
                  <a:schemeClr val="tx2"/>
                </a:solidFill>
              </a:defRPr>
            </a:lvl4pPr>
            <a:lvl5pPr eaLnBrk="1" hangingPunct="1">
              <a:defRPr lang="it-IT">
                <a:solidFill>
                  <a:schemeClr val="tx2"/>
                </a:solidFill>
              </a:defRPr>
            </a:lvl5pPr>
            <a:lvl6pPr eaLnBrk="1" hangingPunct="1">
              <a:defRPr lang="it-IT">
                <a:solidFill>
                  <a:schemeClr val="tx2"/>
                </a:solidFill>
              </a:defRPr>
            </a:lvl6pPr>
            <a:lvl7pPr eaLnBrk="1" hangingPunct="1">
              <a:defRPr lang="it-IT">
                <a:solidFill>
                  <a:schemeClr val="tx2"/>
                </a:solidFill>
              </a:defRPr>
            </a:lvl7pPr>
            <a:lvl8pPr eaLnBrk="1" hangingPunct="1">
              <a:defRPr lang="it-IT">
                <a:solidFill>
                  <a:schemeClr val="tx2"/>
                </a:solidFill>
              </a:defRPr>
            </a:lvl8pPr>
            <a:lvl9pPr eaLnBrk="1" hangingPunct="1">
              <a:defRPr lang="it-IT">
                <a:solidFill>
                  <a:schemeClr val="tx2"/>
                </a:solidFill>
              </a:defRPr>
            </a:lvl9pPr>
          </a:lstStyle>
          <a:p>
            <a:pPr algn="ctr" defTabSz="914446">
              <a:lnSpc>
                <a:spcPct val="100000"/>
              </a:lnSpc>
              <a:defRPr/>
            </a:pPr>
            <a:r>
              <a:rPr lang="it-IT" sz="4400" noProof="1">
                <a:solidFill>
                  <a:srgbClr val="9E0000"/>
                </a:solidFill>
                <a:latin typeface="Arial Narrow" panose="020B0606020202030204" pitchFamily="34" charset="0"/>
              </a:rPr>
              <a:t>Licenza «PLUS» </a:t>
            </a:r>
            <a:r>
              <a:rPr lang="it-IT" sz="4000" b="0" noProof="1">
                <a:solidFill>
                  <a:srgbClr val="9E0000"/>
                </a:solidFill>
                <a:latin typeface="Arial Narrow" panose="020B0606020202030204" pitchFamily="34" charset="0"/>
              </a:rPr>
              <a:t>400 € + iva</a:t>
            </a:r>
          </a:p>
          <a:p>
            <a:pPr algn="ctr" defTabSz="914446">
              <a:lnSpc>
                <a:spcPct val="100000"/>
              </a:lnSpc>
              <a:defRPr/>
            </a:pPr>
            <a:endParaRPr lang="it-IT" sz="1000" noProof="1">
              <a:solidFill>
                <a:srgbClr val="0E2841">
                  <a:lumMod val="90000"/>
                  <a:lumOff val="10000"/>
                </a:srgbClr>
              </a:solidFill>
              <a:latin typeface="Arial Narrow" panose="020B0606020202030204" pitchFamily="34" charset="0"/>
            </a:endParaRPr>
          </a:p>
          <a:p>
            <a:pPr algn="ctr" defTabSz="914446">
              <a:lnSpc>
                <a:spcPct val="100000"/>
              </a:lnSpc>
              <a:defRPr/>
            </a:pPr>
            <a:r>
              <a:rPr lang="it-IT" sz="4400" noProof="1">
                <a:solidFill>
                  <a:srgbClr val="0E2841">
                    <a:lumMod val="90000"/>
                    <a:lumOff val="10000"/>
                  </a:srgbClr>
                </a:solidFill>
                <a:latin typeface="Arial Narrow" panose="020B0606020202030204" pitchFamily="34" charset="0"/>
              </a:rPr>
              <a:t>Offerta lancio per gli Iscritti A.N.C.P.</a:t>
            </a:r>
          </a:p>
          <a:p>
            <a:pPr algn="ctr" defTabSz="914446">
              <a:lnSpc>
                <a:spcPct val="100000"/>
              </a:lnSpc>
              <a:defRPr/>
            </a:pPr>
            <a:endParaRPr lang="it-IT" sz="2600" noProof="1">
              <a:solidFill>
                <a:srgbClr val="0E2841">
                  <a:lumMod val="90000"/>
                  <a:lumOff val="10000"/>
                </a:srgbClr>
              </a:solidFill>
              <a:latin typeface="Arial Narrow" panose="020B0606020202030204" pitchFamily="34" charset="0"/>
            </a:endParaRPr>
          </a:p>
          <a:p>
            <a:pPr algn="ctr" defTabSz="914446">
              <a:lnSpc>
                <a:spcPct val="100000"/>
              </a:lnSpc>
              <a:defRPr/>
            </a:pPr>
            <a:endParaRPr lang="it-IT" sz="4000" noProof="1">
              <a:solidFill>
                <a:srgbClr val="0E2841">
                  <a:lumMod val="90000"/>
                  <a:lumOff val="10000"/>
                </a:srgbClr>
              </a:solidFill>
              <a:latin typeface="Arial Narrow" panose="020B0606020202030204" pitchFamily="34" charset="0"/>
            </a:endParaRPr>
          </a:p>
          <a:p>
            <a:pPr algn="ctr" defTabSz="914446">
              <a:lnSpc>
                <a:spcPct val="100000"/>
              </a:lnSpc>
              <a:defRPr/>
            </a:pPr>
            <a:endParaRPr lang="it-IT" sz="3600" noProof="1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  <a:p>
            <a:pPr algn="ctr" defTabSz="914446">
              <a:lnSpc>
                <a:spcPct val="100000"/>
              </a:lnSpc>
              <a:defRPr/>
            </a:pPr>
            <a:r>
              <a:rPr lang="it-IT" sz="3600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</a:rPr>
              <a:t>Per maggiori informazioni e acquisti:</a:t>
            </a:r>
          </a:p>
          <a:p>
            <a:pPr algn="ctr" defTabSz="914446">
              <a:lnSpc>
                <a:spcPct val="100000"/>
              </a:lnSpc>
              <a:defRPr/>
            </a:pPr>
            <a:r>
              <a:rPr lang="it-IT" sz="3600" noProof="1">
                <a:solidFill>
                  <a:schemeClr val="tx1">
                    <a:lumMod val="95000"/>
                    <a:lumOff val="5000"/>
                  </a:schemeClr>
                </a:solidFill>
                <a:latin typeface="Arial Narrow" panose="020B0606020202030204" pitchFamily="34" charset="0"/>
                <a:hlinkClick r:id="rId2"/>
              </a:rPr>
              <a:t>www.ereditax.it</a:t>
            </a:r>
            <a:endParaRPr lang="it-IT" sz="3600" noProof="1">
              <a:solidFill>
                <a:schemeClr val="tx1">
                  <a:lumMod val="95000"/>
                  <a:lumOff val="5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2" name="Immagine 1" descr="Immagine che contiene testo, Carattere, Elementi grafici, logo&#10;&#10;Descrizione generata automaticamente">
            <a:extLst>
              <a:ext uri="{FF2B5EF4-FFF2-40B4-BE49-F238E27FC236}">
                <a16:creationId xmlns:a16="http://schemas.microsoft.com/office/drawing/2014/main" id="{9239569A-CC10-F2A8-0700-FC869AC442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1996" y="390419"/>
            <a:ext cx="6408000" cy="1830819"/>
          </a:xfrm>
          <a:prstGeom prst="rect">
            <a:avLst/>
          </a:prstGeom>
        </p:spPr>
      </p:pic>
      <p:sp>
        <p:nvSpPr>
          <p:cNvPr id="6" name="Stella a 10 punte 5">
            <a:extLst>
              <a:ext uri="{FF2B5EF4-FFF2-40B4-BE49-F238E27FC236}">
                <a16:creationId xmlns:a16="http://schemas.microsoft.com/office/drawing/2014/main" id="{3D187DBA-68EE-734E-90BF-1BFC682EAA82}"/>
              </a:ext>
            </a:extLst>
          </p:cNvPr>
          <p:cNvSpPr/>
          <p:nvPr/>
        </p:nvSpPr>
        <p:spPr>
          <a:xfrm>
            <a:off x="4602859" y="3971032"/>
            <a:ext cx="2986274" cy="1268528"/>
          </a:xfrm>
          <a:prstGeom prst="star10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36000" rtlCol="0" anchor="ctr"/>
          <a:lstStyle/>
          <a:p>
            <a:pPr algn="ctr"/>
            <a:r>
              <a:rPr lang="it-IT" sz="4400" b="1" dirty="0">
                <a:solidFill>
                  <a:srgbClr val="9E0000"/>
                </a:solidFill>
                <a:latin typeface="Arial Narrow" panose="020B0606020202030204" pitchFamily="34" charset="0"/>
              </a:rPr>
              <a:t>360 € </a:t>
            </a:r>
            <a:r>
              <a:rPr lang="it-IT" sz="3600" b="1" dirty="0">
                <a:solidFill>
                  <a:srgbClr val="9E0000"/>
                </a:solidFill>
                <a:latin typeface="Arial Narrow" panose="020B0606020202030204" pitchFamily="34" charset="0"/>
              </a:rPr>
              <a:t>+ iva</a:t>
            </a:r>
          </a:p>
        </p:txBody>
      </p:sp>
    </p:spTree>
    <p:extLst>
      <p:ext uri="{BB962C8B-B14F-4D97-AF65-F5344CB8AC3E}">
        <p14:creationId xmlns:p14="http://schemas.microsoft.com/office/powerpoint/2010/main" val="1271237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175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Arial Narrow</vt:lpstr>
      <vt:lpstr>Franklin Gothic Book</vt:lpstr>
      <vt:lpstr>Franklin Gothic Demi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NEST COMPANY</dc:creator>
  <cp:lastModifiedBy>NEST COMPANY</cp:lastModifiedBy>
  <cp:revision>77</cp:revision>
  <cp:lastPrinted>2024-03-13T12:03:54Z</cp:lastPrinted>
  <dcterms:created xsi:type="dcterms:W3CDTF">2024-03-07T10:23:15Z</dcterms:created>
  <dcterms:modified xsi:type="dcterms:W3CDTF">2025-03-26T07:31:06Z</dcterms:modified>
</cp:coreProperties>
</file>