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411" r:id="rId2"/>
    <p:sldId id="2429" r:id="rId3"/>
    <p:sldId id="2424" r:id="rId4"/>
    <p:sldId id="2427" r:id="rId5"/>
    <p:sldId id="2426" r:id="rId6"/>
    <p:sldId id="2412" r:id="rId7"/>
    <p:sldId id="2414" r:id="rId8"/>
    <p:sldId id="2428" r:id="rId9"/>
    <p:sldId id="2430" r:id="rId10"/>
  </p:sldIdLst>
  <p:sldSz cx="12192000" cy="6858000"/>
  <p:notesSz cx="6742113" cy="98758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D9BF1-41B7-47AF-9656-8E63BF47CEB6}" v="3" dt="2025-03-26T14:25:13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Vedana" userId="8d479dc1-87b7-4bd8-aba3-4c7cb01bdab7" providerId="ADAL" clId="{67FD9BF1-41B7-47AF-9656-8E63BF47CEB6}"/>
    <pc:docChg chg="undo custSel addSld delSld modSld">
      <pc:chgData name="Fabrizio Vedana" userId="8d479dc1-87b7-4bd8-aba3-4c7cb01bdab7" providerId="ADAL" clId="{67FD9BF1-41B7-47AF-9656-8E63BF47CEB6}" dt="2025-03-26T15:14:29.604" v="371" actId="6549"/>
      <pc:docMkLst>
        <pc:docMk/>
      </pc:docMkLst>
      <pc:sldChg chg="modSp mod">
        <pc:chgData name="Fabrizio Vedana" userId="8d479dc1-87b7-4bd8-aba3-4c7cb01bdab7" providerId="ADAL" clId="{67FD9BF1-41B7-47AF-9656-8E63BF47CEB6}" dt="2025-03-26T15:11:30.375" v="250" actId="20577"/>
        <pc:sldMkLst>
          <pc:docMk/>
          <pc:sldMk cId="2828487951" sldId="2412"/>
        </pc:sldMkLst>
        <pc:spChg chg="mod">
          <ac:chgData name="Fabrizio Vedana" userId="8d479dc1-87b7-4bd8-aba3-4c7cb01bdab7" providerId="ADAL" clId="{67FD9BF1-41B7-47AF-9656-8E63BF47CEB6}" dt="2025-03-26T15:11:30.375" v="250" actId="20577"/>
          <ac:spMkLst>
            <pc:docMk/>
            <pc:sldMk cId="2828487951" sldId="2412"/>
            <ac:spMk id="10" creationId="{A3EE3A1C-D6BB-2467-6070-74F640E4707B}"/>
          </ac:spMkLst>
        </pc:spChg>
        <pc:spChg chg="mod">
          <ac:chgData name="Fabrizio Vedana" userId="8d479dc1-87b7-4bd8-aba3-4c7cb01bdab7" providerId="ADAL" clId="{67FD9BF1-41B7-47AF-9656-8E63BF47CEB6}" dt="2025-03-26T15:09:49.672" v="230" actId="1076"/>
          <ac:spMkLst>
            <pc:docMk/>
            <pc:sldMk cId="2828487951" sldId="2412"/>
            <ac:spMk id="12" creationId="{4A549950-5A44-FDCD-8BCF-CA6689FCF44B}"/>
          </ac:spMkLst>
        </pc:spChg>
      </pc:sldChg>
      <pc:sldChg chg="modSp mod">
        <pc:chgData name="Fabrizio Vedana" userId="8d479dc1-87b7-4bd8-aba3-4c7cb01bdab7" providerId="ADAL" clId="{67FD9BF1-41B7-47AF-9656-8E63BF47CEB6}" dt="2025-03-26T15:14:29.604" v="371" actId="6549"/>
        <pc:sldMkLst>
          <pc:docMk/>
          <pc:sldMk cId="446562035" sldId="2414"/>
        </pc:sldMkLst>
        <pc:spChg chg="mod">
          <ac:chgData name="Fabrizio Vedana" userId="8d479dc1-87b7-4bd8-aba3-4c7cb01bdab7" providerId="ADAL" clId="{67FD9BF1-41B7-47AF-9656-8E63BF47CEB6}" dt="2025-03-26T15:14:29.604" v="371" actId="6549"/>
          <ac:spMkLst>
            <pc:docMk/>
            <pc:sldMk cId="446562035" sldId="2414"/>
            <ac:spMk id="3" creationId="{9404F98E-1561-9DAA-318E-4590E03CE47D}"/>
          </ac:spMkLst>
        </pc:spChg>
      </pc:sldChg>
      <pc:sldChg chg="modSp mod">
        <pc:chgData name="Fabrizio Vedana" userId="8d479dc1-87b7-4bd8-aba3-4c7cb01bdab7" providerId="ADAL" clId="{67FD9BF1-41B7-47AF-9656-8E63BF47CEB6}" dt="2025-03-26T15:07:24.498" v="97" actId="20577"/>
        <pc:sldMkLst>
          <pc:docMk/>
          <pc:sldMk cId="417060197" sldId="2427"/>
        </pc:sldMkLst>
        <pc:spChg chg="mod">
          <ac:chgData name="Fabrizio Vedana" userId="8d479dc1-87b7-4bd8-aba3-4c7cb01bdab7" providerId="ADAL" clId="{67FD9BF1-41B7-47AF-9656-8E63BF47CEB6}" dt="2025-03-26T15:07:24.498" v="97" actId="20577"/>
          <ac:spMkLst>
            <pc:docMk/>
            <pc:sldMk cId="417060197" sldId="2427"/>
            <ac:spMk id="17" creationId="{37D23809-DDE2-4D89-BD70-1290BF67DF8B}"/>
          </ac:spMkLst>
        </pc:spChg>
      </pc:sldChg>
      <pc:sldChg chg="modSp mod">
        <pc:chgData name="Fabrizio Vedana" userId="8d479dc1-87b7-4bd8-aba3-4c7cb01bdab7" providerId="ADAL" clId="{67FD9BF1-41B7-47AF-9656-8E63BF47CEB6}" dt="2025-03-26T15:12:50.247" v="299" actId="20577"/>
        <pc:sldMkLst>
          <pc:docMk/>
          <pc:sldMk cId="3620668995" sldId="2428"/>
        </pc:sldMkLst>
        <pc:spChg chg="mod">
          <ac:chgData name="Fabrizio Vedana" userId="8d479dc1-87b7-4bd8-aba3-4c7cb01bdab7" providerId="ADAL" clId="{67FD9BF1-41B7-47AF-9656-8E63BF47CEB6}" dt="2025-03-26T15:12:50.247" v="299" actId="20577"/>
          <ac:spMkLst>
            <pc:docMk/>
            <pc:sldMk cId="3620668995" sldId="2428"/>
            <ac:spMk id="19" creationId="{2D93D653-3A73-4738-C41C-A86DEBA042BD}"/>
          </ac:spMkLst>
        </pc:spChg>
      </pc:sldChg>
      <pc:sldChg chg="addSp modSp add mod">
        <pc:chgData name="Fabrizio Vedana" userId="8d479dc1-87b7-4bd8-aba3-4c7cb01bdab7" providerId="ADAL" clId="{67FD9BF1-41B7-47AF-9656-8E63BF47CEB6}" dt="2025-03-26T14:24:57.721" v="51" actId="6549"/>
        <pc:sldMkLst>
          <pc:docMk/>
          <pc:sldMk cId="1181201805" sldId="2429"/>
        </pc:sldMkLst>
        <pc:spChg chg="mod">
          <ac:chgData name="Fabrizio Vedana" userId="8d479dc1-87b7-4bd8-aba3-4c7cb01bdab7" providerId="ADAL" clId="{67FD9BF1-41B7-47AF-9656-8E63BF47CEB6}" dt="2025-03-26T14:24:57.721" v="51" actId="6549"/>
          <ac:spMkLst>
            <pc:docMk/>
            <pc:sldMk cId="1181201805" sldId="2429"/>
            <ac:spMk id="13" creationId="{5CBA9455-E92B-919A-9DFD-9F88FF66AD1E}"/>
          </ac:spMkLst>
        </pc:spChg>
        <pc:spChg chg="mod">
          <ac:chgData name="Fabrizio Vedana" userId="8d479dc1-87b7-4bd8-aba3-4c7cb01bdab7" providerId="ADAL" clId="{67FD9BF1-41B7-47AF-9656-8E63BF47CEB6}" dt="2025-03-26T14:24:04.725" v="1" actId="6549"/>
          <ac:spMkLst>
            <pc:docMk/>
            <pc:sldMk cId="1181201805" sldId="2429"/>
            <ac:spMk id="19" creationId="{C53D6910-FC86-41C7-4CEF-32B457272A4F}"/>
          </ac:spMkLst>
        </pc:spChg>
        <pc:picChg chg="add mod">
          <ac:chgData name="Fabrizio Vedana" userId="8d479dc1-87b7-4bd8-aba3-4c7cb01bdab7" providerId="ADAL" clId="{67FD9BF1-41B7-47AF-9656-8E63BF47CEB6}" dt="2025-03-26T14:24:30.197" v="8" actId="14100"/>
          <ac:picMkLst>
            <pc:docMk/>
            <pc:sldMk cId="1181201805" sldId="2429"/>
            <ac:picMk id="3" creationId="{E5371ABB-FC62-D567-BB46-6EEE5FAD76D8}"/>
          </ac:picMkLst>
        </pc:picChg>
      </pc:sldChg>
      <pc:sldChg chg="addSp delSp modSp add mod">
        <pc:chgData name="Fabrizio Vedana" userId="8d479dc1-87b7-4bd8-aba3-4c7cb01bdab7" providerId="ADAL" clId="{67FD9BF1-41B7-47AF-9656-8E63BF47CEB6}" dt="2025-03-26T14:31:40.125" v="76" actId="6549"/>
        <pc:sldMkLst>
          <pc:docMk/>
          <pc:sldMk cId="538124790" sldId="2430"/>
        </pc:sldMkLst>
        <pc:spChg chg="mod">
          <ac:chgData name="Fabrizio Vedana" userId="8d479dc1-87b7-4bd8-aba3-4c7cb01bdab7" providerId="ADAL" clId="{67FD9BF1-41B7-47AF-9656-8E63BF47CEB6}" dt="2025-03-26T14:31:40.125" v="76" actId="6549"/>
          <ac:spMkLst>
            <pc:docMk/>
            <pc:sldMk cId="538124790" sldId="2430"/>
            <ac:spMk id="13" creationId="{99045E81-6CF2-0FD8-2614-2D5B822659D0}"/>
          </ac:spMkLst>
        </pc:spChg>
        <pc:spChg chg="del">
          <ac:chgData name="Fabrizio Vedana" userId="8d479dc1-87b7-4bd8-aba3-4c7cb01bdab7" providerId="ADAL" clId="{67FD9BF1-41B7-47AF-9656-8E63BF47CEB6}" dt="2025-03-26T14:31:11.583" v="54" actId="478"/>
          <ac:spMkLst>
            <pc:docMk/>
            <pc:sldMk cId="538124790" sldId="2430"/>
            <ac:spMk id="19" creationId="{25233548-97D4-4E78-E893-E150D71164AE}"/>
          </ac:spMkLst>
        </pc:spChg>
        <pc:picChg chg="add mod">
          <ac:chgData name="Fabrizio Vedana" userId="8d479dc1-87b7-4bd8-aba3-4c7cb01bdab7" providerId="ADAL" clId="{67FD9BF1-41B7-47AF-9656-8E63BF47CEB6}" dt="2025-03-26T14:31:30.703" v="59" actId="14100"/>
          <ac:picMkLst>
            <pc:docMk/>
            <pc:sldMk cId="538124790" sldId="2430"/>
            <ac:picMk id="3" creationId="{D2BF2C32-C362-ACA6-7DED-B29DBC0A31B4}"/>
          </ac:picMkLst>
        </pc:picChg>
      </pc:sldChg>
      <pc:sldChg chg="add del">
        <pc:chgData name="Fabrizio Vedana" userId="8d479dc1-87b7-4bd8-aba3-4c7cb01bdab7" providerId="ADAL" clId="{67FD9BF1-41B7-47AF-9656-8E63BF47CEB6}" dt="2025-03-26T14:25:08.690" v="52" actId="2696"/>
        <pc:sldMkLst>
          <pc:docMk/>
          <pc:sldMk cId="1320269347" sldId="24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222" y="0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AB100033-85B5-46C1-BE01-8AE1788E0B79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897" y="4752343"/>
            <a:ext cx="5394320" cy="3888423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81493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222" y="9381493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1CCB8E01-4158-4047-A258-72152658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80B3E-E1E2-A01C-162E-45343A5E3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6ADCB4-1DA6-EDB5-C004-1C1B46B84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31F0F-D983-99EA-E306-C7782F2B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742741-CBE1-1A90-5BCE-C0D785B7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59B723-1ADD-B0BA-5016-D319DA75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2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251D-49E2-5120-320C-BF956F66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B75774-633A-95F7-1667-0A6A1F1B1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9094E0-674C-160C-52BD-42C26B17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6C7522-43AE-9228-0A0B-6D4C1F5D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762C6B-3408-6941-BD34-3A896743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35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115916-9CDE-0BD6-5438-66FBF178F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5A34FC-5DCE-3C64-6ABE-7685B5A33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E26BA7-A694-A7D0-5311-DEEA1D38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592C8C-6601-06B6-A23F-EE50EFAD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4BFC74-FD91-024E-D062-8A15637B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82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fondo Scuro titol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62B5D4-E9EF-4CF6-9A0D-C7C88FE3F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4EB5913-5CC9-45C0-A484-1EEBFF7BB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1668814" y="6052352"/>
            <a:ext cx="9684987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5A5B087-61BD-4BF2-8AE5-9CBE89F72BD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052352"/>
            <a:ext cx="1264470" cy="127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C03ADE65-DCD7-44DB-AC10-679282E8CB92}"/>
              </a:ext>
            </a:extLst>
          </p:cNvPr>
          <p:cNvSpPr>
            <a:spLocks/>
          </p:cNvSpPr>
          <p:nvPr userDrawn="1"/>
        </p:nvSpPr>
        <p:spPr bwMode="auto">
          <a:xfrm>
            <a:off x="2597280" y="6455752"/>
            <a:ext cx="87565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2286000"/>
            <a:r>
              <a:rPr lang="en-US" sz="900" b="0" i="0" spc="150">
                <a:solidFill>
                  <a:schemeClr val="bg1"/>
                </a:solidFill>
                <a:latin typeface="Poppins" panose="00000500000000000000" pitchFamily="2" charset="0"/>
                <a:ea typeface="Montserrat Light" charset="0"/>
                <a:cs typeface="Poppins" panose="00000500000000000000" pitchFamily="2" charset="0"/>
                <a:sym typeface="Bebas Neue" charset="0"/>
              </a:rPr>
              <a:t>Across Family Advisors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F88682-9F6E-4CC9-817D-CE4D696EA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1"/>
          <a:stretch/>
        </p:blipFill>
        <p:spPr>
          <a:xfrm>
            <a:off x="838201" y="6124512"/>
            <a:ext cx="1188309" cy="469739"/>
          </a:xfrm>
          <a:prstGeom prst="rect">
            <a:avLst/>
          </a:prstGeom>
        </p:spPr>
      </p:pic>
      <p:sp>
        <p:nvSpPr>
          <p:cNvPr id="15" name="Titolo 14">
            <a:extLst>
              <a:ext uri="{FF2B5EF4-FFF2-40B4-BE49-F238E27FC236}">
                <a16:creationId xmlns:a16="http://schemas.microsoft.com/office/drawing/2014/main" id="{A2002EE0-E629-4D50-8101-9B69FE54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89873"/>
            <a:ext cx="10515600" cy="8956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19682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528C2-7854-BC86-5770-EF70E39E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E0C1E2-4AC6-D442-9C0D-C3EF59C01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68ED5A-7D5D-A9E1-3043-DF99E214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EC2CAE-06F7-76F5-AB10-4A9E2C3F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45C70E-D9D8-6561-3E6E-786C8378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84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BAE35-CA05-6FCF-2ED9-FD3BE5B5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D3D148-2C86-E6E4-AF47-3C0E88ED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E0F810-1727-A408-CDCA-E15A9F0E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A1FD6E-708E-F310-BF8A-21D0AF2E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3CD348-61A2-E8C4-82F1-DD63A566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69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09807-C62B-08A4-84DF-751FB128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E0BE56-48C5-182A-5DED-A7DF4E828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F4AC99-8B13-4C7D-5708-0DD3EC4E9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4D2DD5-C454-275E-BC9F-920EF1C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0C3B64-1AA3-B9AE-BB27-E640F959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E9116B-BB90-04C6-E0A4-02A78AA6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83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9A665-03DD-7BDC-D0BF-C2324965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80DF1D-F7A8-B6C3-F8A9-5AFA6990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56AA13-A477-F04D-A888-B8A741323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EFB2E3-5B15-F367-4A0F-765684D1E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37A9F-67E2-B5BA-68B6-B93E7A86A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545BA0-E29F-FDD8-B0BA-5B61DC85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664C3A-7EA4-CF5C-0048-CA5361ED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39E2CA-7226-735E-E3F4-26DA4785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10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BE25E6-9FB4-2406-6B88-778D41F7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7C638E-AB6E-7438-8A72-514577E6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7F3AB4-44E9-4204-92A1-0C7B0EB1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D8269BB-5245-3FD6-FAEE-B0EF976D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43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DF6236-8EC5-C588-8617-68B01860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F0765-981F-A5C6-08AF-A9247EF7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3D3FB7-877F-98C6-2B9A-0395DDB3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8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4464C-84CF-72B1-BF6B-A7669AEA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F32F1-FB56-7B0A-B126-8D20FAD8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6BC52A-434A-075B-575A-78C7BD980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FA259E-4345-DB8D-97AA-177E7131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EB617B-9A48-61A3-2F14-1AA5820B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31770D-B13E-11E9-80A8-E8145462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13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B5319-F03A-0001-FEDF-EB21C3F9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DE45F9E-9C62-A615-1000-F5AEBE3A8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8FEB51-6ECC-628C-82E4-7D0424E39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65809D-5F06-4074-19F3-5DEBD244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D1A176-98FB-6B26-8A57-CF987913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019256-B9F3-07F0-C8F4-8432C278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2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85F96C-73B3-D0C9-9BF5-69CA034F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DEF3B5-DC45-2931-AB64-D7A0BD230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BDDB1B-80FC-46B4-6ECE-AE2241F11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5A28D-A9C8-4F86-B464-E580FE0195E7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4C1D0D-77CC-1120-454C-952E2CD6E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BF7D0-9EEB-3BB4-80A9-917023A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B757-283B-4820-B073-25D319BF8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24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getto 3" descr="Persone con documenti">
            <a:extLst>
              <a:ext uri="{FF2B5EF4-FFF2-40B4-BE49-F238E27FC236}">
                <a16:creationId xmlns:a16="http://schemas.microsoft.com/office/drawing/2014/main" id="{E21AEB65-BD32-4908-AD95-9DA8FC8DE00F}"/>
              </a:ext>
            </a:extLst>
          </p:cNvPr>
          <p:cNvSpPr/>
          <p:nvPr/>
        </p:nvSpPr>
        <p:spPr>
          <a:xfrm>
            <a:off x="-120770" y="25878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87C9495-A03A-412F-A013-5D2A691301A7}"/>
              </a:ext>
            </a:extLst>
          </p:cNvPr>
          <p:cNvSpPr txBox="1">
            <a:spLocks/>
          </p:cNvSpPr>
          <p:nvPr/>
        </p:nvSpPr>
        <p:spPr>
          <a:xfrm>
            <a:off x="1524000" y="2142984"/>
            <a:ext cx="9144000" cy="2128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it-IT" sz="5000" dirty="0">
                <a:latin typeface="Georgia" panose="02040502050405020303" pitchFamily="18" charset="0"/>
              </a:rPr>
              <a:t>Il caso Gene Hackman</a:t>
            </a:r>
          </a:p>
          <a:p>
            <a:pPr algn="ctr">
              <a:lnSpc>
                <a:spcPct val="125000"/>
              </a:lnSpc>
            </a:pPr>
            <a:r>
              <a:rPr lang="it-IT" sz="5000" dirty="0">
                <a:latin typeface="Gill Sans MT" panose="020B0502020104020203" pitchFamily="34" charset="0"/>
              </a:rPr>
              <a:t>_______</a:t>
            </a:r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139C9A25-8BBB-4769-B8DA-F0F779B72C6B}"/>
              </a:ext>
            </a:extLst>
          </p:cNvPr>
          <p:cNvSpPr/>
          <p:nvPr/>
        </p:nvSpPr>
        <p:spPr>
          <a:xfrm>
            <a:off x="2560709" y="3207009"/>
            <a:ext cx="7288696" cy="4572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rgbClr val="00694A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0" name="oggetto 7" descr="Rettangolo beige">
            <a:extLst>
              <a:ext uri="{FF2B5EF4-FFF2-40B4-BE49-F238E27FC236}">
                <a16:creationId xmlns:a16="http://schemas.microsoft.com/office/drawing/2014/main" id="{A6E3163E-366C-414A-80A4-3C0906BAF231}"/>
              </a:ext>
            </a:extLst>
          </p:cNvPr>
          <p:cNvSpPr/>
          <p:nvPr/>
        </p:nvSpPr>
        <p:spPr>
          <a:xfrm>
            <a:off x="2560709" y="3207009"/>
            <a:ext cx="1405885" cy="4572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53DA52-3C7E-53F3-533C-C9777F7B05AD}"/>
              </a:ext>
            </a:extLst>
          </p:cNvPr>
          <p:cNvSpPr txBox="1"/>
          <p:nvPr/>
        </p:nvSpPr>
        <p:spPr>
          <a:xfrm>
            <a:off x="4968815" y="3561826"/>
            <a:ext cx="2251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Eredità contese</a:t>
            </a:r>
          </a:p>
        </p:txBody>
      </p:sp>
    </p:spTree>
    <p:extLst>
      <p:ext uri="{BB962C8B-B14F-4D97-AF65-F5344CB8AC3E}">
        <p14:creationId xmlns:p14="http://schemas.microsoft.com/office/powerpoint/2010/main" val="36625981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B206B-1F94-56B5-BC3D-11FB10605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120508B-5E28-A6F3-F505-24AE7AD34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" y="6167984"/>
            <a:ext cx="1399082" cy="699541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2765577-C930-26CF-7982-3DFAF3EF148F}"/>
              </a:ext>
            </a:extLst>
          </p:cNvPr>
          <p:cNvCxnSpPr>
            <a:cxnSpLocks/>
          </p:cNvCxnSpPr>
          <p:nvPr/>
        </p:nvCxnSpPr>
        <p:spPr>
          <a:xfrm>
            <a:off x="0" y="623945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8AC9AB-85F3-07ED-7B3A-86303E362330}"/>
              </a:ext>
            </a:extLst>
          </p:cNvPr>
          <p:cNvSpPr txBox="1"/>
          <p:nvPr/>
        </p:nvSpPr>
        <p:spPr>
          <a:xfrm>
            <a:off x="5322497" y="6414992"/>
            <a:ext cx="56488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ACROSS GROUP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00C3FD-82C6-E51E-E800-00E0888B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111" y="-57719"/>
            <a:ext cx="103641" cy="6291617"/>
          </a:xfrm>
          <a:prstGeom prst="rect">
            <a:avLst/>
          </a:prstGeom>
        </p:spPr>
      </p:pic>
      <p:sp>
        <p:nvSpPr>
          <p:cNvPr id="10" name="oggetto 7" descr="Rettangolo beige">
            <a:extLst>
              <a:ext uri="{FF2B5EF4-FFF2-40B4-BE49-F238E27FC236}">
                <a16:creationId xmlns:a16="http://schemas.microsoft.com/office/drawing/2014/main" id="{E9668A21-04F0-B7EE-B76F-A1BC003CEE6A}"/>
              </a:ext>
            </a:extLst>
          </p:cNvPr>
          <p:cNvSpPr/>
          <p:nvPr/>
        </p:nvSpPr>
        <p:spPr>
          <a:xfrm rot="16200000" flipV="1">
            <a:off x="7175501" y="1741748"/>
            <a:ext cx="6233898" cy="2750401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984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B1EEDE8-8719-987E-22E5-4FC1C56E634B}"/>
              </a:ext>
            </a:extLst>
          </p:cNvPr>
          <p:cNvCxnSpPr>
            <a:cxnSpLocks/>
          </p:cNvCxnSpPr>
          <p:nvPr/>
        </p:nvCxnSpPr>
        <p:spPr>
          <a:xfrm>
            <a:off x="1266825" y="838783"/>
            <a:ext cx="103027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CBA9455-E92B-919A-9DFD-9F88FF66AD1E}"/>
              </a:ext>
            </a:extLst>
          </p:cNvPr>
          <p:cNvSpPr txBox="1"/>
          <p:nvPr/>
        </p:nvSpPr>
        <p:spPr>
          <a:xfrm>
            <a:off x="826732" y="276045"/>
            <a:ext cx="103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Intelligenza Artificiale e fiduciaria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53D6910-FC86-41C7-4CEF-32B457272A4F}"/>
              </a:ext>
            </a:extLst>
          </p:cNvPr>
          <p:cNvSpPr txBox="1"/>
          <p:nvPr/>
        </p:nvSpPr>
        <p:spPr>
          <a:xfrm>
            <a:off x="776834" y="999815"/>
            <a:ext cx="10161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it-IT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371ABB-FC62-D567-BB46-6EEE5FAD7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12" y="1046116"/>
            <a:ext cx="10263466" cy="49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E041F685-3947-4F3C-A2B6-632F7BA9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" y="6167984"/>
            <a:ext cx="1399082" cy="699541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016C11A-1DC4-4FA3-807A-976C84638FDB}"/>
              </a:ext>
            </a:extLst>
          </p:cNvPr>
          <p:cNvCxnSpPr>
            <a:cxnSpLocks/>
          </p:cNvCxnSpPr>
          <p:nvPr/>
        </p:nvCxnSpPr>
        <p:spPr>
          <a:xfrm>
            <a:off x="0" y="623945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ggetto 7" descr="Rettangolo beige">
            <a:extLst>
              <a:ext uri="{FF2B5EF4-FFF2-40B4-BE49-F238E27FC236}">
                <a16:creationId xmlns:a16="http://schemas.microsoft.com/office/drawing/2014/main" id="{C78F7F3A-04B5-405E-AEB6-9684B681C868}"/>
              </a:ext>
            </a:extLst>
          </p:cNvPr>
          <p:cNvSpPr/>
          <p:nvPr/>
        </p:nvSpPr>
        <p:spPr>
          <a:xfrm rot="16200000">
            <a:off x="8710260" y="3085350"/>
            <a:ext cx="6239456" cy="6875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101600">
            <a:solidFill>
              <a:srgbClr val="00694A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98939D39-B7DA-4BCA-A44C-C74CDB9A4AC9}"/>
              </a:ext>
            </a:extLst>
          </p:cNvPr>
          <p:cNvSpPr/>
          <p:nvPr/>
        </p:nvSpPr>
        <p:spPr>
          <a:xfrm rot="16200000" flipV="1">
            <a:off x="7149368" y="1733374"/>
            <a:ext cx="6239457" cy="277270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984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79E2FBC-E2B0-4363-A3E9-69890E408C42}"/>
              </a:ext>
            </a:extLst>
          </p:cNvPr>
          <p:cNvCxnSpPr>
            <a:cxnSpLocks/>
          </p:cNvCxnSpPr>
          <p:nvPr/>
        </p:nvCxnSpPr>
        <p:spPr>
          <a:xfrm>
            <a:off x="1250047" y="885909"/>
            <a:ext cx="103027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3E74067-DD44-4698-8155-80AA2B517295}"/>
              </a:ext>
            </a:extLst>
          </p:cNvPr>
          <p:cNvSpPr txBox="1"/>
          <p:nvPr/>
        </p:nvSpPr>
        <p:spPr>
          <a:xfrm>
            <a:off x="1250047" y="257843"/>
            <a:ext cx="10302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morte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di Gene Hackman e Betsy Arakawa</a:t>
            </a:r>
          </a:p>
        </p:txBody>
      </p:sp>
      <p:sp>
        <p:nvSpPr>
          <p:cNvPr id="19" name="Segnaposto piè di pagina 31">
            <a:extLst>
              <a:ext uri="{FF2B5EF4-FFF2-40B4-BE49-F238E27FC236}">
                <a16:creationId xmlns:a16="http://schemas.microsoft.com/office/drawing/2014/main" id="{64AE4B51-FAC1-459A-94A5-BF07885D98AF}"/>
              </a:ext>
            </a:extLst>
          </p:cNvPr>
          <p:cNvSpPr txBox="1">
            <a:spLocks/>
          </p:cNvSpPr>
          <p:nvPr/>
        </p:nvSpPr>
        <p:spPr>
          <a:xfrm>
            <a:off x="4648199" y="63808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ACROSS GROUP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37D23809-DDE2-4D89-BD70-1290BF67DF8B}"/>
              </a:ext>
            </a:extLst>
          </p:cNvPr>
          <p:cNvSpPr txBox="1">
            <a:spLocks/>
          </p:cNvSpPr>
          <p:nvPr/>
        </p:nvSpPr>
        <p:spPr>
          <a:xfrm>
            <a:off x="327633" y="1302596"/>
            <a:ext cx="5408933" cy="459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b="1" dirty="0">
              <a:latin typeface="Georgia" panose="02040502050405020303" pitchFamily="18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b="1" dirty="0">
              <a:latin typeface="Georgia" panose="02040502050405020303" pitchFamily="18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Gene Hackman e Betsy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Arakawa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trovati senza vita</a:t>
            </a: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1600" b="1" dirty="0"/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1600" b="1" dirty="0"/>
          </a:p>
          <a:p>
            <a:pPr marL="285750" indent="-28575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Data del ritrovamento: 26 febbraio 2025</a:t>
            </a:r>
          </a:p>
          <a:p>
            <a:pPr marL="285750" indent="-28575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Luogo: Ranch a Santa Fe, New Mexico</a:t>
            </a:r>
          </a:p>
          <a:p>
            <a:pPr marL="285750" indent="-28575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Vivevano lì dal 1990</a:t>
            </a: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20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3" name="Immagine 2" descr="Immagine che contiene Viso umano, persona, vestiti, sorriso">
            <a:extLst>
              <a:ext uri="{FF2B5EF4-FFF2-40B4-BE49-F238E27FC236}">
                <a16:creationId xmlns:a16="http://schemas.microsoft.com/office/drawing/2014/main" id="{526A396E-6286-0BE6-1F73-0781BD857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96912"/>
            <a:ext cx="5230537" cy="29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8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E041F685-3947-4F3C-A2B6-632F7BA9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" y="6167984"/>
            <a:ext cx="1399082" cy="699541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016C11A-1DC4-4FA3-807A-976C84638FDB}"/>
              </a:ext>
            </a:extLst>
          </p:cNvPr>
          <p:cNvCxnSpPr>
            <a:cxnSpLocks/>
          </p:cNvCxnSpPr>
          <p:nvPr/>
        </p:nvCxnSpPr>
        <p:spPr>
          <a:xfrm>
            <a:off x="0" y="623945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ggetto 7" descr="Rettangolo beige">
            <a:extLst>
              <a:ext uri="{FF2B5EF4-FFF2-40B4-BE49-F238E27FC236}">
                <a16:creationId xmlns:a16="http://schemas.microsoft.com/office/drawing/2014/main" id="{C78F7F3A-04B5-405E-AEB6-9684B681C868}"/>
              </a:ext>
            </a:extLst>
          </p:cNvPr>
          <p:cNvSpPr/>
          <p:nvPr/>
        </p:nvSpPr>
        <p:spPr>
          <a:xfrm rot="16200000">
            <a:off x="8710260" y="3085350"/>
            <a:ext cx="6239456" cy="6875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101600">
            <a:solidFill>
              <a:srgbClr val="00694A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98939D39-B7DA-4BCA-A44C-C74CDB9A4AC9}"/>
              </a:ext>
            </a:extLst>
          </p:cNvPr>
          <p:cNvSpPr/>
          <p:nvPr/>
        </p:nvSpPr>
        <p:spPr>
          <a:xfrm rot="16200000" flipV="1">
            <a:off x="7149368" y="1733374"/>
            <a:ext cx="6239457" cy="277270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984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79E2FBC-E2B0-4363-A3E9-69890E408C42}"/>
              </a:ext>
            </a:extLst>
          </p:cNvPr>
          <p:cNvCxnSpPr>
            <a:cxnSpLocks/>
          </p:cNvCxnSpPr>
          <p:nvPr/>
        </p:nvCxnSpPr>
        <p:spPr>
          <a:xfrm>
            <a:off x="1250047" y="885909"/>
            <a:ext cx="1030274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piè di pagina 31">
            <a:extLst>
              <a:ext uri="{FF2B5EF4-FFF2-40B4-BE49-F238E27FC236}">
                <a16:creationId xmlns:a16="http://schemas.microsoft.com/office/drawing/2014/main" id="{64AE4B51-FAC1-459A-94A5-BF07885D98AF}"/>
              </a:ext>
            </a:extLst>
          </p:cNvPr>
          <p:cNvSpPr txBox="1">
            <a:spLocks/>
          </p:cNvSpPr>
          <p:nvPr/>
        </p:nvSpPr>
        <p:spPr>
          <a:xfrm>
            <a:off x="4648199" y="63808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ACROSS GROUP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37D23809-DDE2-4D89-BD70-1290BF67DF8B}"/>
              </a:ext>
            </a:extLst>
          </p:cNvPr>
          <p:cNvSpPr txBox="1">
            <a:spLocks/>
          </p:cNvSpPr>
          <p:nvPr/>
        </p:nvSpPr>
        <p:spPr>
          <a:xfrm>
            <a:off x="396815" y="1108415"/>
            <a:ext cx="10865271" cy="465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                    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Gene Hackman (95)                                            Betsy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Arakawa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(63)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endParaRPr lang="it-IT" sz="1800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it-IT" sz="1800" dirty="0"/>
              <a:t>     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8EA7BB1-6F24-5624-A070-A7B81FBF726E}"/>
              </a:ext>
            </a:extLst>
          </p:cNvPr>
          <p:cNvCxnSpPr>
            <a:cxnSpLocks/>
            <a:stCxn id="17" idx="0"/>
            <a:endCxn id="17" idx="2"/>
          </p:cNvCxnSpPr>
          <p:nvPr/>
        </p:nvCxnSpPr>
        <p:spPr>
          <a:xfrm>
            <a:off x="5829451" y="1108415"/>
            <a:ext cx="0" cy="465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903034-D2ED-8538-DD8C-DED656D4C217}"/>
              </a:ext>
            </a:extLst>
          </p:cNvPr>
          <p:cNvSpPr txBox="1"/>
          <p:nvPr/>
        </p:nvSpPr>
        <p:spPr>
          <a:xfrm>
            <a:off x="678077" y="261509"/>
            <a:ext cx="103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 dettagli della loro morte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B0BBAD9-CE65-D746-0A94-512AC54CE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7" y="1945126"/>
            <a:ext cx="53397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Data della morte</a:t>
            </a: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</a:t>
            </a:r>
            <a:r>
              <a:rPr kumimoji="0" lang="it-IT" altLang="it-IT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17 febbraio (9 giorni prima del ritrovamento)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240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Causa</a:t>
            </a: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</a:t>
            </a:r>
            <a:r>
              <a:rPr kumimoji="0" lang="it-IT" altLang="it-IT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problema cardiaco aggravato dal morbo di Alzheimer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240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Dettaglio importante</a:t>
            </a: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</a:t>
            </a:r>
            <a:r>
              <a:rPr kumimoji="0" lang="it-IT" altLang="it-IT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il pacemaker ha smesso di funzionare il 17 febbraio, determinando la data di morte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B7B5366-BB67-352A-6093-5B9B4C115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042" y="2044140"/>
            <a:ext cx="533975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Data della morte</a:t>
            </a: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presumibilmente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r>
              <a:rPr kumimoji="0" lang="it-IT" altLang="it-IT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11 febbraio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Causa</a:t>
            </a: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</a:t>
            </a:r>
            <a:r>
              <a:rPr kumimoji="0" lang="it-IT" altLang="it-IT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sindrome polmonare da        </a:t>
            </a:r>
            <a:r>
              <a:rPr kumimoji="0" lang="it-IT" altLang="it-IT" sz="22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hantavirus</a:t>
            </a:r>
            <a:r>
              <a:rPr kumimoji="0" lang="it-IT" altLang="it-IT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(malattia trasmessa dai roditori)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240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Modalità di trasmissione</a:t>
            </a: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</a:t>
            </a:r>
            <a:r>
              <a:rPr kumimoji="0" lang="it-IT" altLang="it-IT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esposizione a escrementi di topo in ambienti poco ventilati </a:t>
            </a:r>
          </a:p>
        </p:txBody>
      </p:sp>
    </p:spTree>
    <p:extLst>
      <p:ext uri="{BB962C8B-B14F-4D97-AF65-F5344CB8AC3E}">
        <p14:creationId xmlns:p14="http://schemas.microsoft.com/office/powerpoint/2010/main" val="41706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E041F685-3947-4F3C-A2B6-632F7BA9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" y="6167984"/>
            <a:ext cx="1399082" cy="699541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016C11A-1DC4-4FA3-807A-976C84638FDB}"/>
              </a:ext>
            </a:extLst>
          </p:cNvPr>
          <p:cNvCxnSpPr>
            <a:cxnSpLocks/>
          </p:cNvCxnSpPr>
          <p:nvPr/>
        </p:nvCxnSpPr>
        <p:spPr>
          <a:xfrm>
            <a:off x="0" y="623945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ggetto 7" descr="Rettangolo beige">
            <a:extLst>
              <a:ext uri="{FF2B5EF4-FFF2-40B4-BE49-F238E27FC236}">
                <a16:creationId xmlns:a16="http://schemas.microsoft.com/office/drawing/2014/main" id="{C78F7F3A-04B5-405E-AEB6-9684B681C868}"/>
              </a:ext>
            </a:extLst>
          </p:cNvPr>
          <p:cNvSpPr/>
          <p:nvPr/>
        </p:nvSpPr>
        <p:spPr>
          <a:xfrm rot="16200000">
            <a:off x="8710260" y="3085350"/>
            <a:ext cx="6239456" cy="6875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101600">
            <a:solidFill>
              <a:srgbClr val="00694A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98939D39-B7DA-4BCA-A44C-C74CDB9A4AC9}"/>
              </a:ext>
            </a:extLst>
          </p:cNvPr>
          <p:cNvSpPr/>
          <p:nvPr/>
        </p:nvSpPr>
        <p:spPr>
          <a:xfrm rot="16200000" flipV="1">
            <a:off x="7149368" y="1733374"/>
            <a:ext cx="6239457" cy="277270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984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79E2FBC-E2B0-4363-A3E9-69890E408C42}"/>
              </a:ext>
            </a:extLst>
          </p:cNvPr>
          <p:cNvCxnSpPr>
            <a:cxnSpLocks/>
          </p:cNvCxnSpPr>
          <p:nvPr/>
        </p:nvCxnSpPr>
        <p:spPr>
          <a:xfrm>
            <a:off x="1250047" y="885909"/>
            <a:ext cx="103027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3E74067-DD44-4698-8155-80AA2B517295}"/>
              </a:ext>
            </a:extLst>
          </p:cNvPr>
          <p:cNvSpPr txBox="1"/>
          <p:nvPr/>
        </p:nvSpPr>
        <p:spPr>
          <a:xfrm>
            <a:off x="1165231" y="326952"/>
            <a:ext cx="10302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La scoperta dei corpi, autopsie e indagini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Segnaposto piè di pagina 31">
            <a:extLst>
              <a:ext uri="{FF2B5EF4-FFF2-40B4-BE49-F238E27FC236}">
                <a16:creationId xmlns:a16="http://schemas.microsoft.com/office/drawing/2014/main" id="{64AE4B51-FAC1-459A-94A5-BF07885D98AF}"/>
              </a:ext>
            </a:extLst>
          </p:cNvPr>
          <p:cNvSpPr txBox="1">
            <a:spLocks/>
          </p:cNvSpPr>
          <p:nvPr/>
        </p:nvSpPr>
        <p:spPr>
          <a:xfrm>
            <a:off x="4648199" y="63808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ACROSS GROUP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37D23809-DDE2-4D89-BD70-1290BF67DF8B}"/>
              </a:ext>
            </a:extLst>
          </p:cNvPr>
          <p:cNvSpPr txBox="1">
            <a:spLocks/>
          </p:cNvSpPr>
          <p:nvPr/>
        </p:nvSpPr>
        <p:spPr>
          <a:xfrm>
            <a:off x="327634" y="1233581"/>
            <a:ext cx="11090569" cy="4738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it-IT" sz="1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 corpi sono stati trovati dall’addetto alla manutenzione</a:t>
            </a: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2000" dirty="0">
              <a:latin typeface="+mj-lt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2100" b="1" dirty="0">
              <a:latin typeface="+mj-l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it-IT" sz="2100" dirty="0">
              <a:latin typeface="+mj-lt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2000" b="1" dirty="0">
              <a:latin typeface="+mj-lt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endParaRPr lang="it-IT" sz="2000" b="1" dirty="0">
              <a:latin typeface="+mj-lt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endParaRPr lang="it-IT" sz="2000" b="1" dirty="0">
              <a:latin typeface="+mj-lt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endParaRPr lang="it-IT" sz="2000" b="1" dirty="0">
              <a:latin typeface="+mj-lt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it-IT" sz="7200" dirty="0">
              <a:latin typeface="+mj-lt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it-IT" sz="9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Indagini: </a:t>
            </a:r>
            <a:endParaRPr lang="it-IT" sz="72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7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Betsy </a:t>
            </a:r>
            <a:r>
              <a:rPr kumimoji="0" lang="it-IT" altLang="it-IT" sz="7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Arakawa</a:t>
            </a:r>
            <a:r>
              <a:rPr kumimoji="0" lang="it-IT" altLang="it-IT" sz="7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deceduta </a:t>
            </a:r>
            <a:r>
              <a:rPr lang="it-IT" altLang="it-IT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presumibilmente</a:t>
            </a:r>
            <a:r>
              <a:rPr kumimoji="0" lang="it-IT" altLang="it-IT" sz="7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7 giorni prima di Hackman        </a:t>
            </a:r>
            <a:r>
              <a:rPr kumimoji="0" lang="it-IT" altLang="it-IT" sz="7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Indizi</a:t>
            </a:r>
            <a:r>
              <a:rPr kumimoji="0" lang="it-IT" altLang="it-IT" sz="7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dati del cellulare e delle e-mail mai aperte 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7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Gene Hackman</a:t>
            </a:r>
            <a:r>
              <a:rPr kumimoji="0" lang="it-IT" altLang="it-IT" sz="7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: ha vissuto per una settimana senza accorgersi della morte della moglie, a causa dell'Alzheimer </a:t>
            </a: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20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latin typeface="+mj-lt"/>
            </a:endParaRPr>
          </a:p>
          <a:p>
            <a:endParaRPr lang="it-IT" sz="1200" dirty="0"/>
          </a:p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endParaRPr lang="it-IT" sz="18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197A953-7F50-0C16-0716-A46846AE703B}"/>
              </a:ext>
            </a:extLst>
          </p:cNvPr>
          <p:cNvCxnSpPr>
            <a:cxnSpLocks/>
          </p:cNvCxnSpPr>
          <p:nvPr/>
        </p:nvCxnSpPr>
        <p:spPr>
          <a:xfrm flipH="1">
            <a:off x="4778430" y="2265647"/>
            <a:ext cx="467856" cy="57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4B28B7CE-A270-181E-1DB0-A6D1B0DF6706}"/>
              </a:ext>
            </a:extLst>
          </p:cNvPr>
          <p:cNvCxnSpPr>
            <a:cxnSpLocks/>
          </p:cNvCxnSpPr>
          <p:nvPr/>
        </p:nvCxnSpPr>
        <p:spPr>
          <a:xfrm>
            <a:off x="5483534" y="2265647"/>
            <a:ext cx="495480" cy="57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9CFCB18-E792-8607-9CDE-99EA2C86D87F}"/>
              </a:ext>
            </a:extLst>
          </p:cNvPr>
          <p:cNvSpPr txBox="1">
            <a:spLocks/>
          </p:cNvSpPr>
          <p:nvPr/>
        </p:nvSpPr>
        <p:spPr>
          <a:xfrm>
            <a:off x="1874703" y="2809113"/>
            <a:ext cx="330485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Gene Hackman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trovato in cucina,  vestito e con occhiali da sole accanto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1800" dirty="0">
              <a:latin typeface="+mj-lt"/>
            </a:endParaRPr>
          </a:p>
          <a:p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9D60FD2-358E-8A17-39E7-624AA5F1CF63}"/>
              </a:ext>
            </a:extLst>
          </p:cNvPr>
          <p:cNvSpPr txBox="1"/>
          <p:nvPr/>
        </p:nvSpPr>
        <p:spPr>
          <a:xfrm>
            <a:off x="5918341" y="2841508"/>
            <a:ext cx="3976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Betsy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Arakawa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trovata nel bagno, segni di decomposizione e mummificazione</a:t>
            </a:r>
          </a:p>
          <a:p>
            <a:endParaRPr lang="it-IT" dirty="0"/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4474E4B-6609-F40E-6B77-70C2BC463F00}"/>
              </a:ext>
            </a:extLst>
          </p:cNvPr>
          <p:cNvSpPr/>
          <p:nvPr/>
        </p:nvSpPr>
        <p:spPr>
          <a:xfrm>
            <a:off x="6940869" y="4700969"/>
            <a:ext cx="247291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93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E041F685-3947-4F3C-A2B6-632F7BA9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" y="6167984"/>
            <a:ext cx="1399082" cy="699541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016C11A-1DC4-4FA3-807A-976C84638FDB}"/>
              </a:ext>
            </a:extLst>
          </p:cNvPr>
          <p:cNvCxnSpPr>
            <a:cxnSpLocks/>
          </p:cNvCxnSpPr>
          <p:nvPr/>
        </p:nvCxnSpPr>
        <p:spPr>
          <a:xfrm>
            <a:off x="0" y="623945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ggetto 7" descr="Rettangolo beige">
            <a:extLst>
              <a:ext uri="{FF2B5EF4-FFF2-40B4-BE49-F238E27FC236}">
                <a16:creationId xmlns:a16="http://schemas.microsoft.com/office/drawing/2014/main" id="{C78F7F3A-04B5-405E-AEB6-9684B681C868}"/>
              </a:ext>
            </a:extLst>
          </p:cNvPr>
          <p:cNvSpPr/>
          <p:nvPr/>
        </p:nvSpPr>
        <p:spPr>
          <a:xfrm rot="16200000">
            <a:off x="8710260" y="3085350"/>
            <a:ext cx="6239456" cy="6875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101600">
            <a:solidFill>
              <a:srgbClr val="00694A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98939D39-B7DA-4BCA-A44C-C74CDB9A4AC9}"/>
              </a:ext>
            </a:extLst>
          </p:cNvPr>
          <p:cNvSpPr/>
          <p:nvPr/>
        </p:nvSpPr>
        <p:spPr>
          <a:xfrm rot="16200000" flipV="1">
            <a:off x="7149368" y="1733374"/>
            <a:ext cx="6239457" cy="277270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984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79E2FBC-E2B0-4363-A3E9-69890E408C42}"/>
              </a:ext>
            </a:extLst>
          </p:cNvPr>
          <p:cNvCxnSpPr>
            <a:cxnSpLocks/>
          </p:cNvCxnSpPr>
          <p:nvPr/>
        </p:nvCxnSpPr>
        <p:spPr>
          <a:xfrm>
            <a:off x="1224168" y="885909"/>
            <a:ext cx="103027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piè di pagina 31">
            <a:extLst>
              <a:ext uri="{FF2B5EF4-FFF2-40B4-BE49-F238E27FC236}">
                <a16:creationId xmlns:a16="http://schemas.microsoft.com/office/drawing/2014/main" id="{64AE4B51-FAC1-459A-94A5-BF07885D98AF}"/>
              </a:ext>
            </a:extLst>
          </p:cNvPr>
          <p:cNvSpPr txBox="1">
            <a:spLocks/>
          </p:cNvSpPr>
          <p:nvPr/>
        </p:nvSpPr>
        <p:spPr>
          <a:xfrm>
            <a:off x="4648199" y="63808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ACROSS GROUP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8B2C56-8B41-FDE8-939E-950D19D5A08C}"/>
              </a:ext>
            </a:extLst>
          </p:cNvPr>
          <p:cNvSpPr txBox="1"/>
          <p:nvPr/>
        </p:nvSpPr>
        <p:spPr>
          <a:xfrm>
            <a:off x="944626" y="362689"/>
            <a:ext cx="103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Vita familiare e relazione coi figli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EE3A1C-D6BB-2467-6070-74F640E4707B}"/>
              </a:ext>
            </a:extLst>
          </p:cNvPr>
          <p:cNvSpPr txBox="1"/>
          <p:nvPr/>
        </p:nvSpPr>
        <p:spPr>
          <a:xfrm>
            <a:off x="382383" y="1499698"/>
            <a:ext cx="101446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Hackman e Betsy erano sposati dal 1991 (61 lui e 29 lei).</a:t>
            </a:r>
          </a:p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Hackman era divorziato ma aveva 3 figli, avuti da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Fay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Maltese:</a:t>
            </a:r>
          </a:p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Christopher (65 anni), Elizabeth (63 anni), Leslie (58 anni)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lvl="1"/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Nonostante la notorietà del padre, </a:t>
            </a:r>
          </a:p>
          <a:p>
            <a:pPr lvl="1"/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si sono sempre tenuti lontani dai riflettori</a:t>
            </a:r>
          </a:p>
          <a:p>
            <a:pPr lvl="1"/>
            <a:endParaRPr lang="it-IT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Rapporti distaccati, i  figli non sentivano Hackman da tempo</a:t>
            </a:r>
          </a:p>
          <a:p>
            <a:pPr lvl="1"/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lvl="1"/>
            <a:endParaRPr lang="it-IT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endParaRPr lang="it-IT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endParaRPr lang="it-IT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it-IT" dirty="0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A549950-5A44-FDCD-8BCF-CA6689FCF44B}"/>
              </a:ext>
            </a:extLst>
          </p:cNvPr>
          <p:cNvSpPr/>
          <p:nvPr/>
        </p:nvSpPr>
        <p:spPr>
          <a:xfrm>
            <a:off x="4592371" y="2938573"/>
            <a:ext cx="181154" cy="3623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 descr="Immagine che contiene aria aperta, sport, sciare, neve&#10;&#10;Il contenuto generato dall'IA potrebbe non essere corretto.">
            <a:extLst>
              <a:ext uri="{FF2B5EF4-FFF2-40B4-BE49-F238E27FC236}">
                <a16:creationId xmlns:a16="http://schemas.microsoft.com/office/drawing/2014/main" id="{10C320ED-A742-92ED-96D0-FB6620276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583" y="1499697"/>
            <a:ext cx="2522036" cy="37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E041F685-3947-4F3C-A2B6-632F7BA9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" y="6167984"/>
            <a:ext cx="1399082" cy="699541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016C11A-1DC4-4FA3-807A-976C84638FDB}"/>
              </a:ext>
            </a:extLst>
          </p:cNvPr>
          <p:cNvCxnSpPr>
            <a:cxnSpLocks/>
          </p:cNvCxnSpPr>
          <p:nvPr/>
        </p:nvCxnSpPr>
        <p:spPr>
          <a:xfrm>
            <a:off x="0" y="623945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ggetto 7" descr="Rettangolo beige">
            <a:extLst>
              <a:ext uri="{FF2B5EF4-FFF2-40B4-BE49-F238E27FC236}">
                <a16:creationId xmlns:a16="http://schemas.microsoft.com/office/drawing/2014/main" id="{C78F7F3A-04B5-405E-AEB6-9684B681C868}"/>
              </a:ext>
            </a:extLst>
          </p:cNvPr>
          <p:cNvSpPr/>
          <p:nvPr/>
        </p:nvSpPr>
        <p:spPr>
          <a:xfrm rot="16200000">
            <a:off x="8935568" y="2836315"/>
            <a:ext cx="6233886" cy="56127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101600">
            <a:solidFill>
              <a:srgbClr val="00694A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98939D39-B7DA-4BCA-A44C-C74CDB9A4AC9}"/>
              </a:ext>
            </a:extLst>
          </p:cNvPr>
          <p:cNvSpPr/>
          <p:nvPr/>
        </p:nvSpPr>
        <p:spPr>
          <a:xfrm rot="16200000" flipV="1">
            <a:off x="7140995" y="1741748"/>
            <a:ext cx="6233898" cy="2750401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984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79E2FBC-E2B0-4363-A3E9-69890E408C42}"/>
              </a:ext>
            </a:extLst>
          </p:cNvPr>
          <p:cNvCxnSpPr>
            <a:cxnSpLocks/>
          </p:cNvCxnSpPr>
          <p:nvPr/>
        </p:nvCxnSpPr>
        <p:spPr>
          <a:xfrm>
            <a:off x="1266825" y="838783"/>
            <a:ext cx="103027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piè di pagina 31">
            <a:extLst>
              <a:ext uri="{FF2B5EF4-FFF2-40B4-BE49-F238E27FC236}">
                <a16:creationId xmlns:a16="http://schemas.microsoft.com/office/drawing/2014/main" id="{64AE4B51-FAC1-459A-94A5-BF07885D98AF}"/>
              </a:ext>
            </a:extLst>
          </p:cNvPr>
          <p:cNvSpPr txBox="1">
            <a:spLocks/>
          </p:cNvSpPr>
          <p:nvPr/>
        </p:nvSpPr>
        <p:spPr>
          <a:xfrm>
            <a:off x="4648199" y="63808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ACROSS GROUP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173CBBE-D4EF-491E-A01D-BE857C470484}"/>
              </a:ext>
            </a:extLst>
          </p:cNvPr>
          <p:cNvSpPr txBox="1"/>
          <p:nvPr/>
        </p:nvSpPr>
        <p:spPr>
          <a:xfrm>
            <a:off x="3663242" y="356931"/>
            <a:ext cx="5509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 chi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spetterà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l’eredità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04F98E-1561-9DAA-318E-4590E03CE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65" y="1472669"/>
            <a:ext cx="10912415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L’eredità e la legge sul «</a:t>
            </a:r>
            <a:r>
              <a:rPr kumimoji="0" lang="it-IT" altLang="it-IT" sz="2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Simultaneous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Death Act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» : p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ossibili eredi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9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I figli di Hackman (Christopher, Elizabeth, Leslie)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Gli eredi di Betsy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Arakawa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                          </a:t>
            </a:r>
            <a:r>
              <a:rPr kumimoji="0" lang="it-IT" altLang="it-IT" sz="24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Che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cos’è la </a:t>
            </a:r>
            <a:r>
              <a:rPr kumimoji="0" lang="it-IT" altLang="it-IT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Simultaneous</a:t>
            </a:r>
            <a:r>
              <a:rPr kumimoji="0" lang="it-IT" altLang="it-IT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Death Act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(New Mexico, Stato del decesso)?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Se i coniugi muoiono entro 120 ore l’uno dall’altro, l’eredità va ai parenti più prossimi di ciascuno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6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1470A81-86B8-E62F-BE8E-2234AE0D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" y="6167984"/>
            <a:ext cx="1399082" cy="699541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4F9EB50-E36C-332D-B5A3-EEB2BE9CD7E7}"/>
              </a:ext>
            </a:extLst>
          </p:cNvPr>
          <p:cNvCxnSpPr>
            <a:cxnSpLocks/>
          </p:cNvCxnSpPr>
          <p:nvPr/>
        </p:nvCxnSpPr>
        <p:spPr>
          <a:xfrm>
            <a:off x="0" y="623945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3237E9-791A-EC17-7B5B-461C0619A0ED}"/>
              </a:ext>
            </a:extLst>
          </p:cNvPr>
          <p:cNvSpPr txBox="1"/>
          <p:nvPr/>
        </p:nvSpPr>
        <p:spPr>
          <a:xfrm>
            <a:off x="5322497" y="6414992"/>
            <a:ext cx="56488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ACROSS GROUP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88D8522-FAA2-E389-6489-8940452C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111" y="-57719"/>
            <a:ext cx="103641" cy="6291617"/>
          </a:xfrm>
          <a:prstGeom prst="rect">
            <a:avLst/>
          </a:prstGeom>
        </p:spPr>
      </p:pic>
      <p:sp>
        <p:nvSpPr>
          <p:cNvPr id="10" name="oggetto 7" descr="Rettangolo beige">
            <a:extLst>
              <a:ext uri="{FF2B5EF4-FFF2-40B4-BE49-F238E27FC236}">
                <a16:creationId xmlns:a16="http://schemas.microsoft.com/office/drawing/2014/main" id="{DBCFFB82-C95F-BEC0-275C-71B92B612434}"/>
              </a:ext>
            </a:extLst>
          </p:cNvPr>
          <p:cNvSpPr/>
          <p:nvPr/>
        </p:nvSpPr>
        <p:spPr>
          <a:xfrm rot="16200000" flipV="1">
            <a:off x="7175501" y="1741748"/>
            <a:ext cx="6233898" cy="2750401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984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98423FA-A505-7DBC-8E3B-C6B9A1B750BC}"/>
              </a:ext>
            </a:extLst>
          </p:cNvPr>
          <p:cNvCxnSpPr>
            <a:cxnSpLocks/>
          </p:cNvCxnSpPr>
          <p:nvPr/>
        </p:nvCxnSpPr>
        <p:spPr>
          <a:xfrm>
            <a:off x="1266825" y="838783"/>
            <a:ext cx="103027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233DBF-C658-A96C-325B-5E594ACE5B91}"/>
              </a:ext>
            </a:extLst>
          </p:cNvPr>
          <p:cNvSpPr txBox="1"/>
          <p:nvPr/>
        </p:nvSpPr>
        <p:spPr>
          <a:xfrm>
            <a:off x="826732" y="276045"/>
            <a:ext cx="103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Conclusioni legali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D93D653-3A73-4738-C41C-A86DEBA042BD}"/>
              </a:ext>
            </a:extLst>
          </p:cNvPr>
          <p:cNvSpPr txBox="1"/>
          <p:nvPr/>
        </p:nvSpPr>
        <p:spPr>
          <a:xfrm>
            <a:off x="776834" y="999815"/>
            <a:ext cx="1016191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it-IT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Tempistica della morte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9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Hackman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deceduto il 17 febbraio,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Betsy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l’ 11 febbraio (a distanza quindi di 6 giorni ovvero 144 ore)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Impugnazioni legali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9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loro morte non rientra nei limiti del “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Simultaneous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Death Act”, quindi </a:t>
            </a:r>
            <a:r>
              <a:rPr lang="it-IT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l’eredità andrà ai figli di Hackman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it-IT" sz="9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Possibili sfide legali da parte degli eredi di Betsy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066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F9A95-25A1-EB66-0C14-AC97FBCC7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44F09A-CDDE-62AC-ED49-62F0B24C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" y="6167984"/>
            <a:ext cx="1399082" cy="699541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7CFA026-B117-836B-3B92-2925F4A05C75}"/>
              </a:ext>
            </a:extLst>
          </p:cNvPr>
          <p:cNvCxnSpPr>
            <a:cxnSpLocks/>
          </p:cNvCxnSpPr>
          <p:nvPr/>
        </p:nvCxnSpPr>
        <p:spPr>
          <a:xfrm>
            <a:off x="0" y="623945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4637D3-9A3E-E77E-3655-F2DE69EEA2EA}"/>
              </a:ext>
            </a:extLst>
          </p:cNvPr>
          <p:cNvSpPr txBox="1"/>
          <p:nvPr/>
        </p:nvSpPr>
        <p:spPr>
          <a:xfrm>
            <a:off x="5322497" y="6414992"/>
            <a:ext cx="56488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ACROSS GROUP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67B685-13FD-24B3-CC35-D7182868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111" y="-57719"/>
            <a:ext cx="103641" cy="6291617"/>
          </a:xfrm>
          <a:prstGeom prst="rect">
            <a:avLst/>
          </a:prstGeom>
        </p:spPr>
      </p:pic>
      <p:sp>
        <p:nvSpPr>
          <p:cNvPr id="10" name="oggetto 7" descr="Rettangolo beige">
            <a:extLst>
              <a:ext uri="{FF2B5EF4-FFF2-40B4-BE49-F238E27FC236}">
                <a16:creationId xmlns:a16="http://schemas.microsoft.com/office/drawing/2014/main" id="{40D84F3C-B85A-E469-1986-20588188D37F}"/>
              </a:ext>
            </a:extLst>
          </p:cNvPr>
          <p:cNvSpPr/>
          <p:nvPr/>
        </p:nvSpPr>
        <p:spPr>
          <a:xfrm rot="16200000" flipV="1">
            <a:off x="7175501" y="1741748"/>
            <a:ext cx="6233898" cy="2750401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984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D618EE6-D625-CED1-544D-AEDA8EF46088}"/>
              </a:ext>
            </a:extLst>
          </p:cNvPr>
          <p:cNvCxnSpPr>
            <a:cxnSpLocks/>
          </p:cNvCxnSpPr>
          <p:nvPr/>
        </p:nvCxnSpPr>
        <p:spPr>
          <a:xfrm>
            <a:off x="1266825" y="838783"/>
            <a:ext cx="103027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9045E81-6CF2-0FD8-2614-2D5B822659D0}"/>
              </a:ext>
            </a:extLst>
          </p:cNvPr>
          <p:cNvSpPr txBox="1"/>
          <p:nvPr/>
        </p:nvSpPr>
        <p:spPr>
          <a:xfrm>
            <a:off x="826732" y="276045"/>
            <a:ext cx="103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Prossimo evento</a:t>
            </a:r>
            <a:endParaRPr lang="it-IT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BF2C32-C362-ACA6-7DED-B29DBC0A3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64" y="910258"/>
            <a:ext cx="4080186" cy="50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4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Georgia</vt:lpstr>
      <vt:lpstr>Gill Sans MT</vt:lpstr>
      <vt:lpstr>Poppins</vt:lpstr>
      <vt:lpstr>Segoe UI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Enrico Maria Cotini</dc:creator>
  <cp:lastModifiedBy>Fabrizio Vedana</cp:lastModifiedBy>
  <cp:revision>7</cp:revision>
  <cp:lastPrinted>2025-03-20T08:01:39Z</cp:lastPrinted>
  <dcterms:created xsi:type="dcterms:W3CDTF">2023-01-25T13:35:42Z</dcterms:created>
  <dcterms:modified xsi:type="dcterms:W3CDTF">2025-03-26T15:14:31Z</dcterms:modified>
</cp:coreProperties>
</file>