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7" r:id="rId1"/>
  </p:sldMasterIdLst>
  <p:notesMasterIdLst>
    <p:notesMasterId r:id="rId17"/>
  </p:notesMasterIdLst>
  <p:sldIdLst>
    <p:sldId id="2411" r:id="rId2"/>
    <p:sldId id="258" r:id="rId3"/>
    <p:sldId id="272" r:id="rId4"/>
    <p:sldId id="2443" r:id="rId5"/>
    <p:sldId id="273" r:id="rId6"/>
    <p:sldId id="2441" r:id="rId7"/>
    <p:sldId id="2444" r:id="rId8"/>
    <p:sldId id="2433" r:id="rId9"/>
    <p:sldId id="2472" r:id="rId10"/>
    <p:sldId id="2486" r:id="rId11"/>
    <p:sldId id="2488" r:id="rId12"/>
    <p:sldId id="2445" r:id="rId13"/>
    <p:sldId id="2489" r:id="rId14"/>
    <p:sldId id="2446" r:id="rId15"/>
    <p:sldId id="2412" r:id="rId16"/>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12" userDrawn="1">
          <p15:clr>
            <a:srgbClr val="A4A3A4"/>
          </p15:clr>
        </p15:guide>
        <p15:guide id="4" pos="14350" userDrawn="1">
          <p15:clr>
            <a:srgbClr val="A4A3A4"/>
          </p15:clr>
        </p15:guide>
        <p15:guide id="5" pos="7678" userDrawn="1">
          <p15:clr>
            <a:srgbClr val="A4A3A4"/>
          </p15:clr>
        </p15:guide>
        <p15:guide id="6" pos="982" userDrawn="1">
          <p15:clr>
            <a:srgbClr val="A4A3A4"/>
          </p15:clr>
        </p15:guide>
        <p15:guide id="8" orient="horz" pos="50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ssandro Muratori" initials="AM" lastIdx="1" clrIdx="0">
    <p:extLst>
      <p:ext uri="{19B8F6BF-5375-455C-9EA6-DF929625EA0E}">
        <p15:presenceInfo xmlns:p15="http://schemas.microsoft.com/office/powerpoint/2012/main" userId="Alessandro Murato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4F"/>
    <a:srgbClr val="0A3C57"/>
    <a:srgbClr val="007855"/>
    <a:srgbClr val="AFD4C8"/>
    <a:srgbClr val="7FD0FF"/>
    <a:srgbClr val="78B5AE"/>
    <a:srgbClr val="FAFAFA"/>
    <a:srgbClr val="3FB6E0"/>
    <a:srgbClr val="9DD6EA"/>
    <a:srgbClr val="38719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Stile chi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6" autoAdjust="0"/>
    <p:restoredTop sz="94291" autoAdjust="0"/>
  </p:normalViewPr>
  <p:slideViewPr>
    <p:cSldViewPr snapToGrid="0" snapToObjects="1">
      <p:cViewPr varScale="1">
        <p:scale>
          <a:sx n="52" d="100"/>
          <a:sy n="52" d="100"/>
        </p:scale>
        <p:origin x="630" y="276"/>
      </p:cViewPr>
      <p:guideLst>
        <p:guide orient="horz" pos="8112"/>
        <p:guide pos="14350"/>
        <p:guide pos="7678"/>
        <p:guide pos="982"/>
        <p:guide orient="horz" pos="50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brizio Vedana" userId="8d479dc1-87b7-4bd8-aba3-4c7cb01bdab7" providerId="ADAL" clId="{6016636C-6807-4BF4-A544-85AB10FDABFB}"/>
    <pc:docChg chg="modSld">
      <pc:chgData name="Fabrizio Vedana" userId="8d479dc1-87b7-4bd8-aba3-4c7cb01bdab7" providerId="ADAL" clId="{6016636C-6807-4BF4-A544-85AB10FDABFB}" dt="2025-07-02T11:13:25.081" v="32" actId="20577"/>
      <pc:docMkLst>
        <pc:docMk/>
      </pc:docMkLst>
      <pc:sldChg chg="modSp mod">
        <pc:chgData name="Fabrizio Vedana" userId="8d479dc1-87b7-4bd8-aba3-4c7cb01bdab7" providerId="ADAL" clId="{6016636C-6807-4BF4-A544-85AB10FDABFB}" dt="2025-07-02T11:13:25.081" v="32" actId="20577"/>
        <pc:sldMkLst>
          <pc:docMk/>
          <pc:sldMk cId="3662598102" sldId="2411"/>
        </pc:sldMkLst>
        <pc:spChg chg="mod">
          <ac:chgData name="Fabrizio Vedana" userId="8d479dc1-87b7-4bd8-aba3-4c7cb01bdab7" providerId="ADAL" clId="{6016636C-6807-4BF4-A544-85AB10FDABFB}" dt="2025-07-02T11:13:25.081" v="32" actId="20577"/>
          <ac:spMkLst>
            <pc:docMk/>
            <pc:sldMk cId="3662598102" sldId="2411"/>
            <ac:spMk id="2" creationId="{4E090FEF-866A-A1DB-1EDB-5799E4B4692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7/2/2025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‹N›</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kern="1200">
        <a:solidFill>
          <a:schemeClr val="tx1"/>
        </a:solidFill>
        <a:latin typeface="Calibri Light"/>
        <a:ea typeface="+mn-ea"/>
        <a:cs typeface="+mn-cs"/>
      </a:defRPr>
    </a:lvl1pPr>
    <a:lvl2pPr marL="914217" algn="l" defTabSz="914217" rtl="0" eaLnBrk="1" latinLnBrk="0" hangingPunct="1">
      <a:defRPr sz="2400" kern="1200">
        <a:solidFill>
          <a:schemeClr val="tx1"/>
        </a:solidFill>
        <a:latin typeface="Calibri Light"/>
        <a:ea typeface="+mn-ea"/>
        <a:cs typeface="+mn-cs"/>
      </a:defRPr>
    </a:lvl2pPr>
    <a:lvl3pPr marL="1828434" algn="l" defTabSz="914217" rtl="0" eaLnBrk="1" latinLnBrk="0" hangingPunct="1">
      <a:defRPr sz="2400" kern="1200">
        <a:solidFill>
          <a:schemeClr val="tx1"/>
        </a:solidFill>
        <a:latin typeface="Calibri Light"/>
        <a:ea typeface="+mn-ea"/>
        <a:cs typeface="+mn-cs"/>
      </a:defRPr>
    </a:lvl3pPr>
    <a:lvl4pPr marL="2742651" algn="l" defTabSz="914217" rtl="0" eaLnBrk="1" latinLnBrk="0" hangingPunct="1">
      <a:defRPr sz="2400" kern="1200">
        <a:solidFill>
          <a:schemeClr val="tx1"/>
        </a:solidFill>
        <a:latin typeface="Calibri Light"/>
        <a:ea typeface="+mn-ea"/>
        <a:cs typeface="+mn-cs"/>
      </a:defRPr>
    </a:lvl4pPr>
    <a:lvl5pPr marL="3656868" algn="l" defTabSz="914217" rtl="0" eaLnBrk="1" latinLnBrk="0" hangingPunct="1">
      <a:defRPr sz="2400" kern="1200">
        <a:solidFill>
          <a:schemeClr val="tx1"/>
        </a:solidFill>
        <a:latin typeface="Calibri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7</a:t>
            </a:fld>
            <a:endParaRPr lang="en-US" dirty="0"/>
          </a:p>
        </p:txBody>
      </p:sp>
    </p:spTree>
    <p:extLst>
      <p:ext uri="{BB962C8B-B14F-4D97-AF65-F5344CB8AC3E}">
        <p14:creationId xmlns:p14="http://schemas.microsoft.com/office/powerpoint/2010/main" val="858793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8</a:t>
            </a:fld>
            <a:endParaRPr lang="en-US" dirty="0"/>
          </a:p>
        </p:txBody>
      </p:sp>
    </p:spTree>
    <p:extLst>
      <p:ext uri="{BB962C8B-B14F-4D97-AF65-F5344CB8AC3E}">
        <p14:creationId xmlns:p14="http://schemas.microsoft.com/office/powerpoint/2010/main" val="1762843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51672-A4A8-2426-0CE5-7F631D5BAC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309E29-8207-0790-12AE-4B87E68CA3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598D80-F8A8-40F3-77A7-29FCA4B677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C100C8-9631-24D6-D69C-EE24D1C618AE}"/>
              </a:ext>
            </a:extLst>
          </p:cNvPr>
          <p:cNvSpPr>
            <a:spLocks noGrp="1"/>
          </p:cNvSpPr>
          <p:nvPr>
            <p:ph type="sldNum" sz="quarter" idx="10"/>
          </p:nvPr>
        </p:nvSpPr>
        <p:spPr/>
        <p:txBody>
          <a:bodyPr/>
          <a:lstStyle/>
          <a:p>
            <a:fld id="{006BE02D-20C0-F840-AFAC-BEA99C74FDC2}" type="slidenum">
              <a:rPr lang="en-US" smtClean="0"/>
              <a:pPr/>
              <a:t>9</a:t>
            </a:fld>
            <a:endParaRPr lang="en-US" dirty="0"/>
          </a:p>
        </p:txBody>
      </p:sp>
    </p:spTree>
    <p:extLst>
      <p:ext uri="{BB962C8B-B14F-4D97-AF65-F5344CB8AC3E}">
        <p14:creationId xmlns:p14="http://schemas.microsoft.com/office/powerpoint/2010/main" val="1771460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D6C96-DCCF-CFCB-3B0D-02D494436C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882668-8872-0A1B-CB46-A07E529C4A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E47442-AB82-1416-9A4D-4A05290D66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3EC0CF-E4F7-3518-FC27-08ED89243DE4}"/>
              </a:ext>
            </a:extLst>
          </p:cNvPr>
          <p:cNvSpPr>
            <a:spLocks noGrp="1"/>
          </p:cNvSpPr>
          <p:nvPr>
            <p:ph type="sldNum" sz="quarter" idx="10"/>
          </p:nvPr>
        </p:nvSpPr>
        <p:spPr/>
        <p:txBody>
          <a:bodyPr/>
          <a:lstStyle/>
          <a:p>
            <a:fld id="{006BE02D-20C0-F840-AFAC-BEA99C74FDC2}" type="slidenum">
              <a:rPr lang="en-US" smtClean="0"/>
              <a:pPr/>
              <a:t>10</a:t>
            </a:fld>
            <a:endParaRPr lang="en-US" dirty="0"/>
          </a:p>
        </p:txBody>
      </p:sp>
    </p:spTree>
    <p:extLst>
      <p:ext uri="{BB962C8B-B14F-4D97-AF65-F5344CB8AC3E}">
        <p14:creationId xmlns:p14="http://schemas.microsoft.com/office/powerpoint/2010/main" val="22168984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3BC9F-4373-FC7E-176A-071594790D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BF53A9-3115-93CF-49AA-392AD9C751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9C05A0-B285-5765-1D98-626FFBAC44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3D377B-C458-CABD-4616-C98AFA88D91C}"/>
              </a:ext>
            </a:extLst>
          </p:cNvPr>
          <p:cNvSpPr>
            <a:spLocks noGrp="1"/>
          </p:cNvSpPr>
          <p:nvPr>
            <p:ph type="sldNum" sz="quarter" idx="10"/>
          </p:nvPr>
        </p:nvSpPr>
        <p:spPr/>
        <p:txBody>
          <a:bodyPr/>
          <a:lstStyle/>
          <a:p>
            <a:fld id="{006BE02D-20C0-F840-AFAC-BEA99C74FDC2}" type="slidenum">
              <a:rPr lang="en-US" smtClean="0"/>
              <a:pPr/>
              <a:t>11</a:t>
            </a:fld>
            <a:endParaRPr lang="en-US" dirty="0"/>
          </a:p>
        </p:txBody>
      </p:sp>
    </p:spTree>
    <p:extLst>
      <p:ext uri="{BB962C8B-B14F-4D97-AF65-F5344CB8AC3E}">
        <p14:creationId xmlns:p14="http://schemas.microsoft.com/office/powerpoint/2010/main" val="3224772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12</a:t>
            </a:fld>
            <a:endParaRPr lang="en-US" dirty="0"/>
          </a:p>
        </p:txBody>
      </p:sp>
    </p:spTree>
    <p:extLst>
      <p:ext uri="{BB962C8B-B14F-4D97-AF65-F5344CB8AC3E}">
        <p14:creationId xmlns:p14="http://schemas.microsoft.com/office/powerpoint/2010/main" val="2730305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6F4B9-DEE9-02C8-710D-A7D3253C8F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FF569-F8A4-B004-9BB5-BCC8B94B85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71E330-40B3-11F8-0031-48353C2AB6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1109A0-ED7E-107C-1D35-32BD3DC838A1}"/>
              </a:ext>
            </a:extLst>
          </p:cNvPr>
          <p:cNvSpPr>
            <a:spLocks noGrp="1"/>
          </p:cNvSpPr>
          <p:nvPr>
            <p:ph type="sldNum" sz="quarter" idx="10"/>
          </p:nvPr>
        </p:nvSpPr>
        <p:spPr/>
        <p:txBody>
          <a:bodyPr/>
          <a:lstStyle/>
          <a:p>
            <a:fld id="{006BE02D-20C0-F840-AFAC-BEA99C74FDC2}" type="slidenum">
              <a:rPr lang="en-US" smtClean="0"/>
              <a:pPr/>
              <a:t>13</a:t>
            </a:fld>
            <a:endParaRPr lang="en-US" dirty="0"/>
          </a:p>
        </p:txBody>
      </p:sp>
    </p:spTree>
    <p:extLst>
      <p:ext uri="{BB962C8B-B14F-4D97-AF65-F5344CB8AC3E}">
        <p14:creationId xmlns:p14="http://schemas.microsoft.com/office/powerpoint/2010/main" val="21815596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14</a:t>
            </a:fld>
            <a:endParaRPr lang="en-US" dirty="0"/>
          </a:p>
        </p:txBody>
      </p:sp>
    </p:spTree>
    <p:extLst>
      <p:ext uri="{BB962C8B-B14F-4D97-AF65-F5344CB8AC3E}">
        <p14:creationId xmlns:p14="http://schemas.microsoft.com/office/powerpoint/2010/main" val="1569894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eneral Slide">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E550C9-CB9C-4A81-A0B4-09347547381E}"/>
              </a:ext>
            </a:extLst>
          </p:cNvPr>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dirty="0"/>
              <a:t>Click to edit Master title style</a:t>
            </a:r>
          </a:p>
        </p:txBody>
      </p:sp>
      <p:sp>
        <p:nvSpPr>
          <p:cNvPr id="5" name="Segnaposto testo 4">
            <a:extLst>
              <a:ext uri="{FF2B5EF4-FFF2-40B4-BE49-F238E27FC236}">
                <a16:creationId xmlns:a16="http://schemas.microsoft.com/office/drawing/2014/main" id="{C86965BF-4F38-49BE-8782-3371FB7CA6B6}"/>
              </a:ext>
            </a:extLst>
          </p:cNvPr>
          <p:cNvSpPr>
            <a:spLocks noGrp="1"/>
          </p:cNvSpPr>
          <p:nvPr>
            <p:ph type="body" sz="quarter" idx="10"/>
          </p:nvPr>
        </p:nvSpPr>
        <p:spPr>
          <a:xfrm>
            <a:off x="1675526" y="2876550"/>
            <a:ext cx="21025723" cy="87598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06154770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magine superiore">
    <p:spTree>
      <p:nvGrpSpPr>
        <p:cNvPr id="1" name=""/>
        <p:cNvGrpSpPr/>
        <p:nvPr/>
      </p:nvGrpSpPr>
      <p:grpSpPr>
        <a:xfrm>
          <a:off x="0" y="0"/>
          <a:ext cx="0" cy="0"/>
          <a:chOff x="0" y="0"/>
          <a:chExt cx="0" cy="0"/>
        </a:xfrm>
      </p:grpSpPr>
      <p:sp>
        <p:nvSpPr>
          <p:cNvPr id="20" name="Picture Placeholder 13"/>
          <p:cNvSpPr>
            <a:spLocks noGrp="1"/>
          </p:cNvSpPr>
          <p:nvPr>
            <p:ph type="pic" sz="quarter" idx="13"/>
          </p:nvPr>
        </p:nvSpPr>
        <p:spPr>
          <a:xfrm>
            <a:off x="0" y="0"/>
            <a:ext cx="24387468" cy="656082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4" name="Segnaposto testo 3">
            <a:extLst>
              <a:ext uri="{FF2B5EF4-FFF2-40B4-BE49-F238E27FC236}">
                <a16:creationId xmlns:a16="http://schemas.microsoft.com/office/drawing/2014/main" id="{21C981BF-472F-431C-BA95-5FE7C021AC49}"/>
              </a:ext>
            </a:extLst>
          </p:cNvPr>
          <p:cNvSpPr>
            <a:spLocks noGrp="1"/>
          </p:cNvSpPr>
          <p:nvPr>
            <p:ph type="body" sz="quarter" idx="14"/>
          </p:nvPr>
        </p:nvSpPr>
        <p:spPr>
          <a:xfrm>
            <a:off x="1763713" y="7151688"/>
            <a:ext cx="20997862" cy="424497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78986686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ascia centrale sfumata">
    <p:spTree>
      <p:nvGrpSpPr>
        <p:cNvPr id="1" name=""/>
        <p:cNvGrpSpPr/>
        <p:nvPr/>
      </p:nvGrpSpPr>
      <p:grpSpPr>
        <a:xfrm>
          <a:off x="0" y="0"/>
          <a:ext cx="0" cy="0"/>
          <a:chOff x="0" y="0"/>
          <a:chExt cx="0" cy="0"/>
        </a:xfrm>
      </p:grpSpPr>
      <p:sp>
        <p:nvSpPr>
          <p:cNvPr id="3" name="Rectangle 73">
            <a:extLst>
              <a:ext uri="{FF2B5EF4-FFF2-40B4-BE49-F238E27FC236}">
                <a16:creationId xmlns:a16="http://schemas.microsoft.com/office/drawing/2014/main" id="{7BE768AF-6DC5-4560-85E0-8D48823ACFCC}"/>
              </a:ext>
            </a:extLst>
          </p:cNvPr>
          <p:cNvSpPr/>
          <p:nvPr userDrawn="1"/>
        </p:nvSpPr>
        <p:spPr>
          <a:xfrm>
            <a:off x="35518" y="2808513"/>
            <a:ext cx="24377650" cy="7511143"/>
          </a:xfrm>
          <a:prstGeom prst="rect">
            <a:avLst/>
          </a:prstGeom>
          <a:gradFill>
            <a:gsLst>
              <a:gs pos="0">
                <a:srgbClr val="0A3C57"/>
              </a:gs>
              <a:gs pos="100000">
                <a:srgbClr val="00704F"/>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egnaposto testo 6">
            <a:extLst>
              <a:ext uri="{FF2B5EF4-FFF2-40B4-BE49-F238E27FC236}">
                <a16:creationId xmlns:a16="http://schemas.microsoft.com/office/drawing/2014/main" id="{DA1DB35D-01AB-4BCB-BA00-14803D0CDF98}"/>
              </a:ext>
            </a:extLst>
          </p:cNvPr>
          <p:cNvSpPr>
            <a:spLocks noGrp="1"/>
          </p:cNvSpPr>
          <p:nvPr>
            <p:ph type="body" sz="quarter" idx="10" hasCustomPrompt="1"/>
          </p:nvPr>
        </p:nvSpPr>
        <p:spPr>
          <a:xfrm>
            <a:off x="1731996" y="6629225"/>
            <a:ext cx="3384550" cy="649288"/>
          </a:xfrm>
        </p:spPr>
        <p:txBody>
          <a:bodyPr>
            <a:noAutofit/>
          </a:bodyPr>
          <a:lstStyle>
            <a:lvl1pPr marL="0" indent="0" algn="ctr">
              <a:buNone/>
              <a:defRPr sz="2800" b="1">
                <a:solidFill>
                  <a:schemeClr val="bg1"/>
                </a:solidFill>
                <a:latin typeface="Poppins SemiBold"/>
              </a:defRPr>
            </a:lvl1pPr>
          </a:lstStyle>
          <a:p>
            <a:pPr lvl="0"/>
            <a:r>
              <a:rPr lang="it-IT" dirty="0"/>
              <a:t>OBIETTIVO 1</a:t>
            </a:r>
          </a:p>
        </p:txBody>
      </p:sp>
      <p:sp>
        <p:nvSpPr>
          <p:cNvPr id="9" name="Segnaposto testo 8">
            <a:extLst>
              <a:ext uri="{FF2B5EF4-FFF2-40B4-BE49-F238E27FC236}">
                <a16:creationId xmlns:a16="http://schemas.microsoft.com/office/drawing/2014/main" id="{C18CDF4D-55B2-4876-81DD-010504456C2F}"/>
              </a:ext>
            </a:extLst>
          </p:cNvPr>
          <p:cNvSpPr>
            <a:spLocks noGrp="1"/>
          </p:cNvSpPr>
          <p:nvPr>
            <p:ph type="body" sz="quarter" idx="11" hasCustomPrompt="1"/>
          </p:nvPr>
        </p:nvSpPr>
        <p:spPr>
          <a:xfrm>
            <a:off x="1731996" y="7278513"/>
            <a:ext cx="3384550" cy="2049462"/>
          </a:xfrm>
        </p:spPr>
        <p:txBody>
          <a:bodyPr>
            <a:normAutofit/>
          </a:bodyPr>
          <a:lstStyle>
            <a:lvl1pPr marL="0" indent="0">
              <a:buNone/>
              <a:defRPr sz="2400">
                <a:solidFill>
                  <a:schemeClr val="bg1"/>
                </a:solidFill>
              </a:defRPr>
            </a:lvl1pPr>
          </a:lstStyle>
          <a:p>
            <a:pPr lvl="0"/>
            <a:r>
              <a:rPr lang="it-IT" dirty="0"/>
              <a:t>Testo di esempio</a:t>
            </a:r>
          </a:p>
        </p:txBody>
      </p:sp>
      <p:sp>
        <p:nvSpPr>
          <p:cNvPr id="13" name="Picture Placeholder 3">
            <a:extLst>
              <a:ext uri="{FF2B5EF4-FFF2-40B4-BE49-F238E27FC236}">
                <a16:creationId xmlns:a16="http://schemas.microsoft.com/office/drawing/2014/main" id="{7DA096DA-8B29-41C3-9BB5-A17D789396C8}"/>
              </a:ext>
            </a:extLst>
          </p:cNvPr>
          <p:cNvSpPr>
            <a:spLocks noGrp="1"/>
          </p:cNvSpPr>
          <p:nvPr>
            <p:ph type="pic" sz="quarter" idx="12"/>
          </p:nvPr>
        </p:nvSpPr>
        <p:spPr>
          <a:xfrm>
            <a:off x="226682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dirty="0"/>
          </a:p>
        </p:txBody>
      </p:sp>
      <p:sp>
        <p:nvSpPr>
          <p:cNvPr id="14" name="Segnaposto testo 6">
            <a:extLst>
              <a:ext uri="{FF2B5EF4-FFF2-40B4-BE49-F238E27FC236}">
                <a16:creationId xmlns:a16="http://schemas.microsoft.com/office/drawing/2014/main" id="{5D3F9321-1174-4834-81DB-2A44AB17A08C}"/>
              </a:ext>
            </a:extLst>
          </p:cNvPr>
          <p:cNvSpPr>
            <a:spLocks noGrp="1"/>
          </p:cNvSpPr>
          <p:nvPr>
            <p:ph type="body" sz="quarter" idx="13" hasCustomPrompt="1"/>
          </p:nvPr>
        </p:nvSpPr>
        <p:spPr>
          <a:xfrm>
            <a:off x="6125656" y="6629225"/>
            <a:ext cx="3384550" cy="649288"/>
          </a:xfrm>
        </p:spPr>
        <p:txBody>
          <a:bodyPr>
            <a:noAutofit/>
          </a:bodyPr>
          <a:lstStyle>
            <a:lvl1pPr marL="0" indent="0" algn="ctr">
              <a:buNone/>
              <a:defRPr sz="2800" b="1">
                <a:solidFill>
                  <a:schemeClr val="bg1"/>
                </a:solidFill>
                <a:latin typeface="Poppins SemiBold"/>
              </a:defRPr>
            </a:lvl1pPr>
          </a:lstStyle>
          <a:p>
            <a:pPr lvl="0"/>
            <a:r>
              <a:rPr lang="it-IT" dirty="0"/>
              <a:t>OBIETTIVO 1</a:t>
            </a:r>
          </a:p>
        </p:txBody>
      </p:sp>
      <p:sp>
        <p:nvSpPr>
          <p:cNvPr id="15" name="Segnaposto testo 8">
            <a:extLst>
              <a:ext uri="{FF2B5EF4-FFF2-40B4-BE49-F238E27FC236}">
                <a16:creationId xmlns:a16="http://schemas.microsoft.com/office/drawing/2014/main" id="{D20CDEC6-988F-4CE9-A01F-5618A31C6B9B}"/>
              </a:ext>
            </a:extLst>
          </p:cNvPr>
          <p:cNvSpPr>
            <a:spLocks noGrp="1"/>
          </p:cNvSpPr>
          <p:nvPr>
            <p:ph type="body" sz="quarter" idx="14" hasCustomPrompt="1"/>
          </p:nvPr>
        </p:nvSpPr>
        <p:spPr>
          <a:xfrm>
            <a:off x="6125656" y="7278513"/>
            <a:ext cx="3384550" cy="2049462"/>
          </a:xfrm>
        </p:spPr>
        <p:txBody>
          <a:bodyPr>
            <a:normAutofit/>
          </a:bodyPr>
          <a:lstStyle>
            <a:lvl1pPr marL="0" indent="0">
              <a:buNone/>
              <a:defRPr sz="2400">
                <a:solidFill>
                  <a:schemeClr val="bg1"/>
                </a:solidFill>
              </a:defRPr>
            </a:lvl1pPr>
          </a:lstStyle>
          <a:p>
            <a:pPr lvl="0"/>
            <a:r>
              <a:rPr lang="it-IT" dirty="0"/>
              <a:t>Testo di esempio</a:t>
            </a:r>
          </a:p>
        </p:txBody>
      </p:sp>
      <p:sp>
        <p:nvSpPr>
          <p:cNvPr id="16" name="Picture Placeholder 3">
            <a:extLst>
              <a:ext uri="{FF2B5EF4-FFF2-40B4-BE49-F238E27FC236}">
                <a16:creationId xmlns:a16="http://schemas.microsoft.com/office/drawing/2014/main" id="{E4EEFDA2-32DE-4775-8F29-97806D953023}"/>
              </a:ext>
            </a:extLst>
          </p:cNvPr>
          <p:cNvSpPr>
            <a:spLocks noGrp="1"/>
          </p:cNvSpPr>
          <p:nvPr>
            <p:ph type="pic" sz="quarter" idx="15"/>
          </p:nvPr>
        </p:nvSpPr>
        <p:spPr>
          <a:xfrm>
            <a:off x="666048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dirty="0"/>
          </a:p>
        </p:txBody>
      </p:sp>
      <p:sp>
        <p:nvSpPr>
          <p:cNvPr id="17" name="Segnaposto testo 6">
            <a:extLst>
              <a:ext uri="{FF2B5EF4-FFF2-40B4-BE49-F238E27FC236}">
                <a16:creationId xmlns:a16="http://schemas.microsoft.com/office/drawing/2014/main" id="{35BFA113-6905-4AD0-AEC6-0E4E04E8094F}"/>
              </a:ext>
            </a:extLst>
          </p:cNvPr>
          <p:cNvSpPr>
            <a:spLocks noGrp="1"/>
          </p:cNvSpPr>
          <p:nvPr>
            <p:ph type="body" sz="quarter" idx="16" hasCustomPrompt="1"/>
          </p:nvPr>
        </p:nvSpPr>
        <p:spPr>
          <a:xfrm>
            <a:off x="10519316" y="6629225"/>
            <a:ext cx="3384550" cy="649288"/>
          </a:xfrm>
        </p:spPr>
        <p:txBody>
          <a:bodyPr>
            <a:noAutofit/>
          </a:bodyPr>
          <a:lstStyle>
            <a:lvl1pPr marL="0" indent="0" algn="ctr">
              <a:buNone/>
              <a:defRPr sz="2800" b="1">
                <a:solidFill>
                  <a:schemeClr val="bg1"/>
                </a:solidFill>
                <a:latin typeface="Poppins SemiBold"/>
              </a:defRPr>
            </a:lvl1pPr>
          </a:lstStyle>
          <a:p>
            <a:pPr lvl="0"/>
            <a:r>
              <a:rPr lang="it-IT" dirty="0"/>
              <a:t>OBIETTIVO 1</a:t>
            </a:r>
          </a:p>
        </p:txBody>
      </p:sp>
      <p:sp>
        <p:nvSpPr>
          <p:cNvPr id="18" name="Segnaposto testo 8">
            <a:extLst>
              <a:ext uri="{FF2B5EF4-FFF2-40B4-BE49-F238E27FC236}">
                <a16:creationId xmlns:a16="http://schemas.microsoft.com/office/drawing/2014/main" id="{DDA0CB93-0441-49A2-B937-CA36DBC0D05D}"/>
              </a:ext>
            </a:extLst>
          </p:cNvPr>
          <p:cNvSpPr>
            <a:spLocks noGrp="1"/>
          </p:cNvSpPr>
          <p:nvPr>
            <p:ph type="body" sz="quarter" idx="17" hasCustomPrompt="1"/>
          </p:nvPr>
        </p:nvSpPr>
        <p:spPr>
          <a:xfrm>
            <a:off x="10519316" y="7278513"/>
            <a:ext cx="3384550" cy="2049462"/>
          </a:xfrm>
        </p:spPr>
        <p:txBody>
          <a:bodyPr>
            <a:normAutofit/>
          </a:bodyPr>
          <a:lstStyle>
            <a:lvl1pPr marL="0" indent="0">
              <a:buNone/>
              <a:defRPr sz="2400">
                <a:solidFill>
                  <a:schemeClr val="bg1"/>
                </a:solidFill>
              </a:defRPr>
            </a:lvl1pPr>
          </a:lstStyle>
          <a:p>
            <a:pPr lvl="0"/>
            <a:r>
              <a:rPr lang="it-IT" dirty="0"/>
              <a:t>Testo di esempio</a:t>
            </a:r>
          </a:p>
        </p:txBody>
      </p:sp>
      <p:sp>
        <p:nvSpPr>
          <p:cNvPr id="19" name="Picture Placeholder 3">
            <a:extLst>
              <a:ext uri="{FF2B5EF4-FFF2-40B4-BE49-F238E27FC236}">
                <a16:creationId xmlns:a16="http://schemas.microsoft.com/office/drawing/2014/main" id="{61409246-850B-4D98-9FF9-2C71F343C2A7}"/>
              </a:ext>
            </a:extLst>
          </p:cNvPr>
          <p:cNvSpPr>
            <a:spLocks noGrp="1"/>
          </p:cNvSpPr>
          <p:nvPr>
            <p:ph type="pic" sz="quarter" idx="18"/>
          </p:nvPr>
        </p:nvSpPr>
        <p:spPr>
          <a:xfrm>
            <a:off x="1105414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dirty="0"/>
          </a:p>
        </p:txBody>
      </p:sp>
      <p:sp>
        <p:nvSpPr>
          <p:cNvPr id="21" name="Segnaposto testo 6">
            <a:extLst>
              <a:ext uri="{FF2B5EF4-FFF2-40B4-BE49-F238E27FC236}">
                <a16:creationId xmlns:a16="http://schemas.microsoft.com/office/drawing/2014/main" id="{9334270F-524D-483C-8A11-C0D90EE1CE4D}"/>
              </a:ext>
            </a:extLst>
          </p:cNvPr>
          <p:cNvSpPr>
            <a:spLocks noGrp="1"/>
          </p:cNvSpPr>
          <p:nvPr>
            <p:ph type="body" sz="quarter" idx="19" hasCustomPrompt="1"/>
          </p:nvPr>
        </p:nvSpPr>
        <p:spPr>
          <a:xfrm>
            <a:off x="14912976" y="6629225"/>
            <a:ext cx="3384550" cy="649288"/>
          </a:xfrm>
        </p:spPr>
        <p:txBody>
          <a:bodyPr>
            <a:noAutofit/>
          </a:bodyPr>
          <a:lstStyle>
            <a:lvl1pPr marL="0" indent="0" algn="ctr">
              <a:buNone/>
              <a:defRPr sz="2800" b="1">
                <a:solidFill>
                  <a:schemeClr val="bg1"/>
                </a:solidFill>
                <a:latin typeface="Poppins SemiBold"/>
              </a:defRPr>
            </a:lvl1pPr>
          </a:lstStyle>
          <a:p>
            <a:pPr lvl="0"/>
            <a:r>
              <a:rPr lang="it-IT" dirty="0"/>
              <a:t>OBIETTIVO 1</a:t>
            </a:r>
          </a:p>
        </p:txBody>
      </p:sp>
      <p:sp>
        <p:nvSpPr>
          <p:cNvPr id="22" name="Segnaposto testo 8">
            <a:extLst>
              <a:ext uri="{FF2B5EF4-FFF2-40B4-BE49-F238E27FC236}">
                <a16:creationId xmlns:a16="http://schemas.microsoft.com/office/drawing/2014/main" id="{846F430A-D3D0-4198-A3DB-B151D8BBF92E}"/>
              </a:ext>
            </a:extLst>
          </p:cNvPr>
          <p:cNvSpPr>
            <a:spLocks noGrp="1"/>
          </p:cNvSpPr>
          <p:nvPr>
            <p:ph type="body" sz="quarter" idx="20" hasCustomPrompt="1"/>
          </p:nvPr>
        </p:nvSpPr>
        <p:spPr>
          <a:xfrm>
            <a:off x="14912976" y="7278513"/>
            <a:ext cx="3384550" cy="2049462"/>
          </a:xfrm>
        </p:spPr>
        <p:txBody>
          <a:bodyPr>
            <a:normAutofit/>
          </a:bodyPr>
          <a:lstStyle>
            <a:lvl1pPr marL="0" indent="0">
              <a:buNone/>
              <a:defRPr sz="2400">
                <a:solidFill>
                  <a:schemeClr val="bg1"/>
                </a:solidFill>
              </a:defRPr>
            </a:lvl1pPr>
          </a:lstStyle>
          <a:p>
            <a:pPr lvl="0"/>
            <a:r>
              <a:rPr lang="it-IT" dirty="0"/>
              <a:t>Testo di esempio</a:t>
            </a:r>
          </a:p>
        </p:txBody>
      </p:sp>
      <p:sp>
        <p:nvSpPr>
          <p:cNvPr id="23" name="Picture Placeholder 3">
            <a:extLst>
              <a:ext uri="{FF2B5EF4-FFF2-40B4-BE49-F238E27FC236}">
                <a16:creationId xmlns:a16="http://schemas.microsoft.com/office/drawing/2014/main" id="{9DE462F6-A796-4CF1-8BB7-D99CE56D8513}"/>
              </a:ext>
            </a:extLst>
          </p:cNvPr>
          <p:cNvSpPr>
            <a:spLocks noGrp="1"/>
          </p:cNvSpPr>
          <p:nvPr>
            <p:ph type="pic" sz="quarter" idx="21"/>
          </p:nvPr>
        </p:nvSpPr>
        <p:spPr>
          <a:xfrm>
            <a:off x="1544780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dirty="0"/>
          </a:p>
        </p:txBody>
      </p:sp>
      <p:sp>
        <p:nvSpPr>
          <p:cNvPr id="24" name="Segnaposto testo 6">
            <a:extLst>
              <a:ext uri="{FF2B5EF4-FFF2-40B4-BE49-F238E27FC236}">
                <a16:creationId xmlns:a16="http://schemas.microsoft.com/office/drawing/2014/main" id="{7B8041AF-5817-4229-A406-9C87681E64D6}"/>
              </a:ext>
            </a:extLst>
          </p:cNvPr>
          <p:cNvSpPr>
            <a:spLocks noGrp="1"/>
          </p:cNvSpPr>
          <p:nvPr>
            <p:ph type="body" sz="quarter" idx="22" hasCustomPrompt="1"/>
          </p:nvPr>
        </p:nvSpPr>
        <p:spPr>
          <a:xfrm>
            <a:off x="19306636" y="6626445"/>
            <a:ext cx="3384550" cy="649288"/>
          </a:xfrm>
        </p:spPr>
        <p:txBody>
          <a:bodyPr>
            <a:noAutofit/>
          </a:bodyPr>
          <a:lstStyle>
            <a:lvl1pPr marL="0" indent="0" algn="ctr">
              <a:buNone/>
              <a:defRPr sz="2800" b="1">
                <a:solidFill>
                  <a:schemeClr val="bg1"/>
                </a:solidFill>
                <a:latin typeface="Poppins SemiBold"/>
              </a:defRPr>
            </a:lvl1pPr>
          </a:lstStyle>
          <a:p>
            <a:pPr lvl="0"/>
            <a:r>
              <a:rPr lang="it-IT" dirty="0"/>
              <a:t>OBIETTIVO 1</a:t>
            </a:r>
          </a:p>
        </p:txBody>
      </p:sp>
      <p:sp>
        <p:nvSpPr>
          <p:cNvPr id="25" name="Segnaposto testo 8">
            <a:extLst>
              <a:ext uri="{FF2B5EF4-FFF2-40B4-BE49-F238E27FC236}">
                <a16:creationId xmlns:a16="http://schemas.microsoft.com/office/drawing/2014/main" id="{69BCCE74-7001-4D27-9EEB-DDE2E8951E16}"/>
              </a:ext>
            </a:extLst>
          </p:cNvPr>
          <p:cNvSpPr>
            <a:spLocks noGrp="1"/>
          </p:cNvSpPr>
          <p:nvPr>
            <p:ph type="body" sz="quarter" idx="23" hasCustomPrompt="1"/>
          </p:nvPr>
        </p:nvSpPr>
        <p:spPr>
          <a:xfrm>
            <a:off x="19306636" y="7275733"/>
            <a:ext cx="3384550" cy="2049462"/>
          </a:xfrm>
        </p:spPr>
        <p:txBody>
          <a:bodyPr>
            <a:normAutofit/>
          </a:bodyPr>
          <a:lstStyle>
            <a:lvl1pPr marL="0" indent="0">
              <a:buNone/>
              <a:defRPr sz="2400">
                <a:solidFill>
                  <a:schemeClr val="bg1"/>
                </a:solidFill>
              </a:defRPr>
            </a:lvl1pPr>
          </a:lstStyle>
          <a:p>
            <a:pPr lvl="0"/>
            <a:r>
              <a:rPr lang="it-IT" dirty="0"/>
              <a:t>Testo di esempio</a:t>
            </a:r>
          </a:p>
        </p:txBody>
      </p:sp>
      <p:sp>
        <p:nvSpPr>
          <p:cNvPr id="26" name="Picture Placeholder 3">
            <a:extLst>
              <a:ext uri="{FF2B5EF4-FFF2-40B4-BE49-F238E27FC236}">
                <a16:creationId xmlns:a16="http://schemas.microsoft.com/office/drawing/2014/main" id="{CDE24DB9-F838-44CE-A277-D26F9165C344}"/>
              </a:ext>
            </a:extLst>
          </p:cNvPr>
          <p:cNvSpPr>
            <a:spLocks noGrp="1"/>
          </p:cNvSpPr>
          <p:nvPr>
            <p:ph type="pic" sz="quarter" idx="24"/>
          </p:nvPr>
        </p:nvSpPr>
        <p:spPr>
          <a:xfrm>
            <a:off x="19841463" y="420836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dirty="0"/>
          </a:p>
        </p:txBody>
      </p:sp>
      <p:sp>
        <p:nvSpPr>
          <p:cNvPr id="20" name="Title Placeholder 1">
            <a:extLst>
              <a:ext uri="{FF2B5EF4-FFF2-40B4-BE49-F238E27FC236}">
                <a16:creationId xmlns:a16="http://schemas.microsoft.com/office/drawing/2014/main" id="{F8BA0BE2-F1CE-4135-B863-D3B706A66791}"/>
              </a:ext>
            </a:extLst>
          </p:cNvPr>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dirty="0"/>
              <a:t>Click to edit Master title style</a:t>
            </a:r>
          </a:p>
        </p:txBody>
      </p:sp>
    </p:spTree>
    <p:extLst>
      <p:ext uri="{BB962C8B-B14F-4D97-AF65-F5344CB8AC3E}">
        <p14:creationId xmlns:p14="http://schemas.microsoft.com/office/powerpoint/2010/main" val="354299894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1317B2-7E99-013D-D9AA-6DD67DCF753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6747408-CFAF-BE43-E0D1-02CC9BF508D7}"/>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6764484-860D-7987-C227-949D6B5ADD58}"/>
              </a:ext>
            </a:extLst>
          </p:cNvPr>
          <p:cNvSpPr>
            <a:spLocks noGrp="1"/>
          </p:cNvSpPr>
          <p:nvPr>
            <p:ph type="dt" sz="half" idx="10"/>
          </p:nvPr>
        </p:nvSpPr>
        <p:spPr/>
        <p:txBody>
          <a:bodyPr/>
          <a:lstStyle/>
          <a:p>
            <a:fld id="{53C78ACE-7E06-A443-84F9-97210D4783F1}" type="datetimeFigureOut">
              <a:rPr lang="it-IT" smtClean="0"/>
              <a:t>02/07/2025</a:t>
            </a:fld>
            <a:endParaRPr lang="it-IT"/>
          </a:p>
        </p:txBody>
      </p:sp>
      <p:sp>
        <p:nvSpPr>
          <p:cNvPr id="5" name="Segnaposto piè di pagina 4">
            <a:extLst>
              <a:ext uri="{FF2B5EF4-FFF2-40B4-BE49-F238E27FC236}">
                <a16:creationId xmlns:a16="http://schemas.microsoft.com/office/drawing/2014/main" id="{150A75B6-42CC-9E6E-E295-DAE26F928D8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4E39810-E5BA-F7C1-C058-2EC52C390CA5}"/>
              </a:ext>
            </a:extLst>
          </p:cNvPr>
          <p:cNvSpPr>
            <a:spLocks noGrp="1"/>
          </p:cNvSpPr>
          <p:nvPr>
            <p:ph type="sldNum" sz="quarter" idx="12"/>
          </p:nvPr>
        </p:nvSpPr>
        <p:spPr/>
        <p:txBody>
          <a:bodyPr/>
          <a:lstStyle/>
          <a:p>
            <a:fld id="{7327E4C2-8369-834C-AC33-3F6645D3850F}" type="slidenum">
              <a:rPr lang="it-IT" smtClean="0"/>
              <a:t>‹N›</a:t>
            </a:fld>
            <a:endParaRPr lang="it-IT"/>
          </a:p>
        </p:txBody>
      </p:sp>
    </p:spTree>
    <p:extLst>
      <p:ext uri="{BB962C8B-B14F-4D97-AF65-F5344CB8AC3E}">
        <p14:creationId xmlns:p14="http://schemas.microsoft.com/office/powerpoint/2010/main" val="16494641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799BEE-3116-5082-7791-0B23BEE81E7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E119E94-69B4-6ED5-E2D9-3C7B24B1B6BE}"/>
              </a:ext>
            </a:extLst>
          </p:cNvPr>
          <p:cNvSpPr>
            <a:spLocks noGrp="1"/>
          </p:cNvSpPr>
          <p:nvPr>
            <p:ph sz="half" idx="1"/>
          </p:nvPr>
        </p:nvSpPr>
        <p:spPr>
          <a:xfrm>
            <a:off x="1675964" y="3651250"/>
            <a:ext cx="10360501" cy="87026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F6D37A36-6009-24B0-6FE5-2C256731CF63}"/>
              </a:ext>
            </a:extLst>
          </p:cNvPr>
          <p:cNvSpPr>
            <a:spLocks noGrp="1"/>
          </p:cNvSpPr>
          <p:nvPr>
            <p:ph sz="half" idx="2"/>
          </p:nvPr>
        </p:nvSpPr>
        <p:spPr>
          <a:xfrm>
            <a:off x="12341185" y="3651250"/>
            <a:ext cx="10360501" cy="87026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D357DFC6-5A82-410D-09C4-EFEBBCA1DA05}"/>
              </a:ext>
            </a:extLst>
          </p:cNvPr>
          <p:cNvSpPr>
            <a:spLocks noGrp="1"/>
          </p:cNvSpPr>
          <p:nvPr>
            <p:ph type="dt" sz="half" idx="10"/>
          </p:nvPr>
        </p:nvSpPr>
        <p:spPr/>
        <p:txBody>
          <a:bodyPr/>
          <a:lstStyle/>
          <a:p>
            <a:fld id="{53C78ACE-7E06-A443-84F9-97210D4783F1}" type="datetimeFigureOut">
              <a:rPr lang="it-IT" smtClean="0"/>
              <a:t>02/07/2025</a:t>
            </a:fld>
            <a:endParaRPr lang="it-IT"/>
          </a:p>
        </p:txBody>
      </p:sp>
      <p:sp>
        <p:nvSpPr>
          <p:cNvPr id="6" name="Segnaposto piè di pagina 5">
            <a:extLst>
              <a:ext uri="{FF2B5EF4-FFF2-40B4-BE49-F238E27FC236}">
                <a16:creationId xmlns:a16="http://schemas.microsoft.com/office/drawing/2014/main" id="{636B3633-FF33-20BE-D507-BB600CDD7B0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33B0464-BDAC-E200-286D-88280F1B6108}"/>
              </a:ext>
            </a:extLst>
          </p:cNvPr>
          <p:cNvSpPr>
            <a:spLocks noGrp="1"/>
          </p:cNvSpPr>
          <p:nvPr>
            <p:ph type="sldNum" sz="quarter" idx="12"/>
          </p:nvPr>
        </p:nvSpPr>
        <p:spPr/>
        <p:txBody>
          <a:bodyPr/>
          <a:lstStyle/>
          <a:p>
            <a:fld id="{7327E4C2-8369-834C-AC33-3F6645D3850F}" type="slidenum">
              <a:rPr lang="it-IT" smtClean="0"/>
              <a:t>‹N›</a:t>
            </a:fld>
            <a:endParaRPr lang="it-IT"/>
          </a:p>
        </p:txBody>
      </p:sp>
    </p:spTree>
    <p:extLst>
      <p:ext uri="{BB962C8B-B14F-4D97-AF65-F5344CB8AC3E}">
        <p14:creationId xmlns:p14="http://schemas.microsoft.com/office/powerpoint/2010/main" val="541910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ft Picture">
    <p:spTree>
      <p:nvGrpSpPr>
        <p:cNvPr id="1" name=""/>
        <p:cNvGrpSpPr/>
        <p:nvPr/>
      </p:nvGrpSpPr>
      <p:grpSpPr>
        <a:xfrm>
          <a:off x="0" y="0"/>
          <a:ext cx="0" cy="0"/>
          <a:chOff x="0" y="0"/>
          <a:chExt cx="0" cy="0"/>
        </a:xfrm>
      </p:grpSpPr>
      <p:sp>
        <p:nvSpPr>
          <p:cNvPr id="3" name="Rectangle 2"/>
          <p:cNvSpPr/>
          <p:nvPr userDrawn="1"/>
        </p:nvSpPr>
        <p:spPr>
          <a:xfrm>
            <a:off x="11285034" y="579864"/>
            <a:ext cx="1895707" cy="691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Picture Placeholder 13"/>
          <p:cNvSpPr>
            <a:spLocks noGrp="1"/>
          </p:cNvSpPr>
          <p:nvPr>
            <p:ph type="pic" sz="quarter" idx="13"/>
          </p:nvPr>
        </p:nvSpPr>
        <p:spPr>
          <a:xfrm>
            <a:off x="1567541" y="947057"/>
            <a:ext cx="10080000" cy="1008000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5" name="Segnaposto testo 5">
            <a:extLst>
              <a:ext uri="{FF2B5EF4-FFF2-40B4-BE49-F238E27FC236}">
                <a16:creationId xmlns:a16="http://schemas.microsoft.com/office/drawing/2014/main" id="{9B6771DD-5396-4954-9A09-C9E485669B26}"/>
              </a:ext>
            </a:extLst>
          </p:cNvPr>
          <p:cNvSpPr>
            <a:spLocks noGrp="1"/>
          </p:cNvSpPr>
          <p:nvPr>
            <p:ph type="body" sz="quarter" idx="14"/>
          </p:nvPr>
        </p:nvSpPr>
        <p:spPr>
          <a:xfrm>
            <a:off x="12729484" y="925513"/>
            <a:ext cx="10080625" cy="100806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9310281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Right Picture">
    <p:spTree>
      <p:nvGrpSpPr>
        <p:cNvPr id="1" name=""/>
        <p:cNvGrpSpPr/>
        <p:nvPr/>
      </p:nvGrpSpPr>
      <p:grpSpPr>
        <a:xfrm>
          <a:off x="0" y="0"/>
          <a:ext cx="0" cy="0"/>
          <a:chOff x="0" y="0"/>
          <a:chExt cx="0" cy="0"/>
        </a:xfrm>
      </p:grpSpPr>
      <p:sp>
        <p:nvSpPr>
          <p:cNvPr id="3" name="Rectangle 2"/>
          <p:cNvSpPr/>
          <p:nvPr userDrawn="1"/>
        </p:nvSpPr>
        <p:spPr>
          <a:xfrm>
            <a:off x="11285034" y="579864"/>
            <a:ext cx="1895707" cy="691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Picture Placeholder 13"/>
          <p:cNvSpPr>
            <a:spLocks noGrp="1"/>
          </p:cNvSpPr>
          <p:nvPr>
            <p:ph type="pic" sz="quarter" idx="13"/>
          </p:nvPr>
        </p:nvSpPr>
        <p:spPr>
          <a:xfrm>
            <a:off x="12618687" y="925552"/>
            <a:ext cx="10080000" cy="1008000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6" name="Segnaposto testo 5">
            <a:extLst>
              <a:ext uri="{FF2B5EF4-FFF2-40B4-BE49-F238E27FC236}">
                <a16:creationId xmlns:a16="http://schemas.microsoft.com/office/drawing/2014/main" id="{B5DDE27C-501C-4B15-B5FD-21C3096A0C41}"/>
              </a:ext>
            </a:extLst>
          </p:cNvPr>
          <p:cNvSpPr>
            <a:spLocks noGrp="1"/>
          </p:cNvSpPr>
          <p:nvPr>
            <p:ph type="body" sz="quarter" idx="14"/>
          </p:nvPr>
        </p:nvSpPr>
        <p:spPr>
          <a:xfrm>
            <a:off x="1577975" y="925513"/>
            <a:ext cx="10080625" cy="100806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9985510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Picture">
    <p:spTree>
      <p:nvGrpSpPr>
        <p:cNvPr id="1" name=""/>
        <p:cNvGrpSpPr/>
        <p:nvPr/>
      </p:nvGrpSpPr>
      <p:grpSpPr>
        <a:xfrm>
          <a:off x="0" y="0"/>
          <a:ext cx="0" cy="0"/>
          <a:chOff x="0" y="0"/>
          <a:chExt cx="0" cy="0"/>
        </a:xfrm>
      </p:grpSpPr>
      <p:sp>
        <p:nvSpPr>
          <p:cNvPr id="2" name="Picture Placeholder 13"/>
          <p:cNvSpPr>
            <a:spLocks noGrp="1"/>
          </p:cNvSpPr>
          <p:nvPr>
            <p:ph type="pic" sz="quarter" idx="13"/>
          </p:nvPr>
        </p:nvSpPr>
        <p:spPr>
          <a:xfrm>
            <a:off x="0" y="0"/>
            <a:ext cx="24377650" cy="1371600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90156197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fondo Scuro titolo bianco">
    <p:spTree>
      <p:nvGrpSpPr>
        <p:cNvPr id="1" name=""/>
        <p:cNvGrpSpPr/>
        <p:nvPr/>
      </p:nvGrpSpPr>
      <p:grpSpPr>
        <a:xfrm>
          <a:off x="0" y="0"/>
          <a:ext cx="0" cy="0"/>
          <a:chOff x="0" y="0"/>
          <a:chExt cx="0" cy="0"/>
        </a:xfrm>
      </p:grpSpPr>
      <p:pic>
        <p:nvPicPr>
          <p:cNvPr id="4" name="Immagine 3" descr="Immagine che contiene testo&#10;&#10;Descrizione generata automaticamente">
            <a:extLst>
              <a:ext uri="{FF2B5EF4-FFF2-40B4-BE49-F238E27FC236}">
                <a16:creationId xmlns:a16="http://schemas.microsoft.com/office/drawing/2014/main" id="{0B62B5D4-E9EF-4CF6-9A0D-C7C88FE3F74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7791" b="7791"/>
          <a:stretch/>
        </p:blipFill>
        <p:spPr>
          <a:xfrm>
            <a:off x="0" y="1"/>
            <a:ext cx="24377650" cy="13716000"/>
          </a:xfrm>
          <a:prstGeom prst="rect">
            <a:avLst/>
          </a:prstGeom>
        </p:spPr>
      </p:pic>
      <p:cxnSp>
        <p:nvCxnSpPr>
          <p:cNvPr id="8" name="Connettore diritto 7">
            <a:extLst>
              <a:ext uri="{FF2B5EF4-FFF2-40B4-BE49-F238E27FC236}">
                <a16:creationId xmlns:a16="http://schemas.microsoft.com/office/drawing/2014/main" id="{24EB5913-5CC9-45C0-A484-1EEBFF7BBF3E}"/>
              </a:ext>
            </a:extLst>
          </p:cNvPr>
          <p:cNvCxnSpPr>
            <a:cxnSpLocks/>
          </p:cNvCxnSpPr>
          <p:nvPr userDrawn="1"/>
        </p:nvCxnSpPr>
        <p:spPr>
          <a:xfrm flipH="1">
            <a:off x="3336758" y="12104704"/>
            <a:ext cx="19364930"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5A5B087-61BD-4BF2-8AE5-9CBE89F72BD9}"/>
              </a:ext>
            </a:extLst>
          </p:cNvPr>
          <p:cNvCxnSpPr>
            <a:cxnSpLocks/>
          </p:cNvCxnSpPr>
          <p:nvPr userDrawn="1"/>
        </p:nvCxnSpPr>
        <p:spPr>
          <a:xfrm flipH="1">
            <a:off x="1675964" y="12104704"/>
            <a:ext cx="2528282" cy="254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pic>
        <p:nvPicPr>
          <p:cNvPr id="12" name="Immagine 11">
            <a:extLst>
              <a:ext uri="{FF2B5EF4-FFF2-40B4-BE49-F238E27FC236}">
                <a16:creationId xmlns:a16="http://schemas.microsoft.com/office/drawing/2014/main" id="{AAF88682-9F6E-4CC9-817D-CE4D696EAF68}"/>
              </a:ext>
            </a:extLst>
          </p:cNvPr>
          <p:cNvPicPr>
            <a:picLocks noChangeAspect="1"/>
          </p:cNvPicPr>
          <p:nvPr userDrawn="1"/>
        </p:nvPicPr>
        <p:blipFill>
          <a:blip r:embed="rId3" cstate="email">
            <a:extLst>
              <a:ext uri="{28A0092B-C50C-407E-A947-70E740481C1C}">
                <a14:useLocalDpi xmlns:a14="http://schemas.microsoft.com/office/drawing/2010/main" val="0"/>
              </a:ext>
            </a:extLst>
          </a:blip>
          <a:srcRect t="10525" b="10525"/>
          <a:stretch/>
        </p:blipFill>
        <p:spPr>
          <a:xfrm>
            <a:off x="1675964" y="12249023"/>
            <a:ext cx="2991934" cy="1183019"/>
          </a:xfrm>
          <a:prstGeom prst="rect">
            <a:avLst/>
          </a:prstGeom>
        </p:spPr>
      </p:pic>
      <p:sp>
        <p:nvSpPr>
          <p:cNvPr id="15" name="Titolo 14">
            <a:extLst>
              <a:ext uri="{FF2B5EF4-FFF2-40B4-BE49-F238E27FC236}">
                <a16:creationId xmlns:a16="http://schemas.microsoft.com/office/drawing/2014/main" id="{A2002EE0-E629-4D50-8101-9B69FE541308}"/>
              </a:ext>
            </a:extLst>
          </p:cNvPr>
          <p:cNvSpPr>
            <a:spLocks noGrp="1"/>
          </p:cNvSpPr>
          <p:nvPr>
            <p:ph type="title"/>
          </p:nvPr>
        </p:nvSpPr>
        <p:spPr>
          <a:xfrm>
            <a:off x="1675962" y="4779745"/>
            <a:ext cx="21025723" cy="1791268"/>
          </a:xfrm>
        </p:spPr>
        <p:txBody>
          <a:bodyPr/>
          <a:lstStyle>
            <a:lvl1pPr>
              <a:defRPr>
                <a:solidFill>
                  <a:schemeClr val="bg1"/>
                </a:solidFill>
              </a:defRPr>
            </a:lvl1pPr>
          </a:lstStyle>
          <a:p>
            <a:r>
              <a:rPr lang="it-IT" dirty="0"/>
              <a:t>Fare clic per modificare lo stile del titolo dello schema</a:t>
            </a:r>
          </a:p>
        </p:txBody>
      </p:sp>
      <p:sp>
        <p:nvSpPr>
          <p:cNvPr id="11" name="Rectangle 11">
            <a:extLst>
              <a:ext uri="{FF2B5EF4-FFF2-40B4-BE49-F238E27FC236}">
                <a16:creationId xmlns:a16="http://schemas.microsoft.com/office/drawing/2014/main" id="{3D8A7603-FCB2-449F-8D44-1C8DD6475FF6}"/>
              </a:ext>
            </a:extLst>
          </p:cNvPr>
          <p:cNvSpPr>
            <a:spLocks/>
          </p:cNvSpPr>
          <p:nvPr userDrawn="1"/>
        </p:nvSpPr>
        <p:spPr bwMode="auto">
          <a:xfrm>
            <a:off x="5193205" y="12906056"/>
            <a:ext cx="17508479"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r" defTabSz="4572000"/>
            <a:r>
              <a:rPr lang="en-US" sz="1800" b="0" i="0" spc="300" dirty="0">
                <a:solidFill>
                  <a:schemeClr val="bg1"/>
                </a:solidFill>
                <a:latin typeface="Poppins" panose="00000500000000000000" pitchFamily="2" charset="0"/>
                <a:ea typeface="Montserrat Light" charset="0"/>
                <a:cs typeface="Poppins" panose="00000500000000000000" pitchFamily="2" charset="0"/>
                <a:sym typeface="Bebas Neue" charset="0"/>
              </a:rPr>
              <a:t>Argos Trustees</a:t>
            </a:r>
          </a:p>
        </p:txBody>
      </p:sp>
    </p:spTree>
    <p:extLst>
      <p:ext uri="{BB962C8B-B14F-4D97-AF65-F5344CB8AC3E}">
        <p14:creationId xmlns:p14="http://schemas.microsoft.com/office/powerpoint/2010/main" val="100966382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fondo Scuro titolo bianco">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0B62B5D4-E9EF-4CF6-9A0D-C7C88FE3F748}"/>
              </a:ext>
            </a:extLst>
          </p:cNvPr>
          <p:cNvPicPr>
            <a:picLocks noChangeAspect="1"/>
          </p:cNvPicPr>
          <p:nvPr userDrawn="1"/>
        </p:nvPicPr>
        <p:blipFill>
          <a:blip r:embed="rId2">
            <a:extLst>
              <a:ext uri="{28A0092B-C50C-407E-A947-70E740481C1C}">
                <a14:useLocalDpi xmlns:a14="http://schemas.microsoft.com/office/drawing/2010/main" val="0"/>
              </a:ext>
            </a:extLst>
          </a:blip>
          <a:srcRect l="13" r="13"/>
          <a:stretch/>
        </p:blipFill>
        <p:spPr>
          <a:xfrm>
            <a:off x="0" y="1"/>
            <a:ext cx="24377650" cy="13716000"/>
          </a:xfrm>
          <a:prstGeom prst="rect">
            <a:avLst/>
          </a:prstGeom>
        </p:spPr>
      </p:pic>
      <p:cxnSp>
        <p:nvCxnSpPr>
          <p:cNvPr id="8" name="Connettore diritto 7">
            <a:extLst>
              <a:ext uri="{FF2B5EF4-FFF2-40B4-BE49-F238E27FC236}">
                <a16:creationId xmlns:a16="http://schemas.microsoft.com/office/drawing/2014/main" id="{24EB5913-5CC9-45C0-A484-1EEBFF7BBF3E}"/>
              </a:ext>
            </a:extLst>
          </p:cNvPr>
          <p:cNvCxnSpPr>
            <a:cxnSpLocks/>
          </p:cNvCxnSpPr>
          <p:nvPr userDrawn="1"/>
        </p:nvCxnSpPr>
        <p:spPr>
          <a:xfrm flipH="1">
            <a:off x="3336758" y="12104704"/>
            <a:ext cx="19364930"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5A5B087-61BD-4BF2-8AE5-9CBE89F72BD9}"/>
              </a:ext>
            </a:extLst>
          </p:cNvPr>
          <p:cNvCxnSpPr>
            <a:cxnSpLocks/>
          </p:cNvCxnSpPr>
          <p:nvPr userDrawn="1"/>
        </p:nvCxnSpPr>
        <p:spPr>
          <a:xfrm flipH="1">
            <a:off x="1675964" y="12104704"/>
            <a:ext cx="2528282" cy="254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pic>
        <p:nvPicPr>
          <p:cNvPr id="12" name="Immagine 11">
            <a:extLst>
              <a:ext uri="{FF2B5EF4-FFF2-40B4-BE49-F238E27FC236}">
                <a16:creationId xmlns:a16="http://schemas.microsoft.com/office/drawing/2014/main" id="{AAF88682-9F6E-4CC9-817D-CE4D696EAF68}"/>
              </a:ext>
            </a:extLst>
          </p:cNvPr>
          <p:cNvPicPr>
            <a:picLocks noChangeAspect="1"/>
          </p:cNvPicPr>
          <p:nvPr userDrawn="1"/>
        </p:nvPicPr>
        <p:blipFill>
          <a:blip r:embed="rId3" cstate="email">
            <a:extLst>
              <a:ext uri="{28A0092B-C50C-407E-A947-70E740481C1C}">
                <a14:useLocalDpi xmlns:a14="http://schemas.microsoft.com/office/drawing/2010/main" val="0"/>
              </a:ext>
            </a:extLst>
          </a:blip>
          <a:srcRect t="10525" b="10525"/>
          <a:stretch/>
        </p:blipFill>
        <p:spPr>
          <a:xfrm>
            <a:off x="1675964" y="12249023"/>
            <a:ext cx="2991934" cy="1183019"/>
          </a:xfrm>
          <a:prstGeom prst="rect">
            <a:avLst/>
          </a:prstGeom>
        </p:spPr>
      </p:pic>
      <p:sp>
        <p:nvSpPr>
          <p:cNvPr id="15" name="Titolo 14">
            <a:extLst>
              <a:ext uri="{FF2B5EF4-FFF2-40B4-BE49-F238E27FC236}">
                <a16:creationId xmlns:a16="http://schemas.microsoft.com/office/drawing/2014/main" id="{A2002EE0-E629-4D50-8101-9B69FE541308}"/>
              </a:ext>
            </a:extLst>
          </p:cNvPr>
          <p:cNvSpPr>
            <a:spLocks noGrp="1"/>
          </p:cNvSpPr>
          <p:nvPr>
            <p:ph type="title"/>
          </p:nvPr>
        </p:nvSpPr>
        <p:spPr>
          <a:xfrm>
            <a:off x="1675962" y="4779745"/>
            <a:ext cx="21025723" cy="1791268"/>
          </a:xfrm>
        </p:spPr>
        <p:txBody>
          <a:bodyPr/>
          <a:lstStyle>
            <a:lvl1pPr>
              <a:defRPr>
                <a:solidFill>
                  <a:schemeClr val="bg1"/>
                </a:solidFill>
              </a:defRPr>
            </a:lvl1pPr>
          </a:lstStyle>
          <a:p>
            <a:r>
              <a:rPr lang="it-IT" dirty="0"/>
              <a:t>Fare clic per modificare lo stile del titolo dello schema</a:t>
            </a:r>
          </a:p>
        </p:txBody>
      </p:sp>
      <p:sp>
        <p:nvSpPr>
          <p:cNvPr id="11" name="Rectangle 11">
            <a:extLst>
              <a:ext uri="{FF2B5EF4-FFF2-40B4-BE49-F238E27FC236}">
                <a16:creationId xmlns:a16="http://schemas.microsoft.com/office/drawing/2014/main" id="{3D8A7603-FCB2-449F-8D44-1C8DD6475FF6}"/>
              </a:ext>
            </a:extLst>
          </p:cNvPr>
          <p:cNvSpPr>
            <a:spLocks/>
          </p:cNvSpPr>
          <p:nvPr userDrawn="1"/>
        </p:nvSpPr>
        <p:spPr bwMode="auto">
          <a:xfrm>
            <a:off x="5193205" y="12906056"/>
            <a:ext cx="17508479"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r" defTabSz="4572000"/>
            <a:r>
              <a:rPr lang="en-US" sz="1800" b="0" i="0" spc="300" dirty="0">
                <a:solidFill>
                  <a:schemeClr val="bg1"/>
                </a:solidFill>
                <a:latin typeface="Poppins" panose="00000500000000000000" pitchFamily="2" charset="0"/>
                <a:ea typeface="Montserrat Light" charset="0"/>
                <a:cs typeface="Poppins" panose="00000500000000000000" pitchFamily="2" charset="0"/>
                <a:sym typeface="Bebas Neue" charset="0"/>
              </a:rPr>
              <a:t>Argos Trustees</a:t>
            </a:r>
          </a:p>
        </p:txBody>
      </p:sp>
    </p:spTree>
    <p:extLst>
      <p:ext uri="{BB962C8B-B14F-4D97-AF65-F5344CB8AC3E}">
        <p14:creationId xmlns:p14="http://schemas.microsoft.com/office/powerpoint/2010/main" val="345743382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Sfondo Scuro titolo bianco">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0B62B5D4-E9EF-4CF6-9A0D-C7C88FE3F748}"/>
              </a:ext>
            </a:extLst>
          </p:cNvPr>
          <p:cNvPicPr>
            <a:picLocks noChangeAspect="1"/>
          </p:cNvPicPr>
          <p:nvPr userDrawn="1"/>
        </p:nvPicPr>
        <p:blipFill>
          <a:blip r:embed="rId2">
            <a:extLst>
              <a:ext uri="{28A0092B-C50C-407E-A947-70E740481C1C}">
                <a14:useLocalDpi xmlns:a14="http://schemas.microsoft.com/office/drawing/2010/main" val="0"/>
              </a:ext>
            </a:extLst>
          </a:blip>
          <a:srcRect l="13" r="13"/>
          <a:stretch/>
        </p:blipFill>
        <p:spPr>
          <a:xfrm>
            <a:off x="0" y="1"/>
            <a:ext cx="24377650" cy="13716000"/>
          </a:xfrm>
          <a:prstGeom prst="rect">
            <a:avLst/>
          </a:prstGeom>
        </p:spPr>
      </p:pic>
      <p:cxnSp>
        <p:nvCxnSpPr>
          <p:cNvPr id="8" name="Connettore diritto 7">
            <a:extLst>
              <a:ext uri="{FF2B5EF4-FFF2-40B4-BE49-F238E27FC236}">
                <a16:creationId xmlns:a16="http://schemas.microsoft.com/office/drawing/2014/main" id="{24EB5913-5CC9-45C0-A484-1EEBFF7BBF3E}"/>
              </a:ext>
            </a:extLst>
          </p:cNvPr>
          <p:cNvCxnSpPr>
            <a:cxnSpLocks/>
          </p:cNvCxnSpPr>
          <p:nvPr userDrawn="1"/>
        </p:nvCxnSpPr>
        <p:spPr>
          <a:xfrm flipH="1">
            <a:off x="3336758" y="12104704"/>
            <a:ext cx="19364930"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5A5B087-61BD-4BF2-8AE5-9CBE89F72BD9}"/>
              </a:ext>
            </a:extLst>
          </p:cNvPr>
          <p:cNvCxnSpPr>
            <a:cxnSpLocks/>
          </p:cNvCxnSpPr>
          <p:nvPr userDrawn="1"/>
        </p:nvCxnSpPr>
        <p:spPr>
          <a:xfrm flipH="1">
            <a:off x="1675964" y="12104704"/>
            <a:ext cx="2528282" cy="254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pic>
        <p:nvPicPr>
          <p:cNvPr id="12" name="Immagine 11">
            <a:extLst>
              <a:ext uri="{FF2B5EF4-FFF2-40B4-BE49-F238E27FC236}">
                <a16:creationId xmlns:a16="http://schemas.microsoft.com/office/drawing/2014/main" id="{AAF88682-9F6E-4CC9-817D-CE4D696EAF68}"/>
              </a:ext>
            </a:extLst>
          </p:cNvPr>
          <p:cNvPicPr>
            <a:picLocks noChangeAspect="1"/>
          </p:cNvPicPr>
          <p:nvPr userDrawn="1"/>
        </p:nvPicPr>
        <p:blipFill>
          <a:blip r:embed="rId3" cstate="email">
            <a:extLst>
              <a:ext uri="{28A0092B-C50C-407E-A947-70E740481C1C}">
                <a14:useLocalDpi xmlns:a14="http://schemas.microsoft.com/office/drawing/2010/main" val="0"/>
              </a:ext>
            </a:extLst>
          </a:blip>
          <a:srcRect t="10525" b="10525"/>
          <a:stretch/>
        </p:blipFill>
        <p:spPr>
          <a:xfrm>
            <a:off x="1675964" y="12249023"/>
            <a:ext cx="2991934" cy="1183019"/>
          </a:xfrm>
          <a:prstGeom prst="rect">
            <a:avLst/>
          </a:prstGeom>
        </p:spPr>
      </p:pic>
      <p:sp>
        <p:nvSpPr>
          <p:cNvPr id="15" name="Titolo 14">
            <a:extLst>
              <a:ext uri="{FF2B5EF4-FFF2-40B4-BE49-F238E27FC236}">
                <a16:creationId xmlns:a16="http://schemas.microsoft.com/office/drawing/2014/main" id="{A2002EE0-E629-4D50-8101-9B69FE541308}"/>
              </a:ext>
            </a:extLst>
          </p:cNvPr>
          <p:cNvSpPr>
            <a:spLocks noGrp="1"/>
          </p:cNvSpPr>
          <p:nvPr>
            <p:ph type="title"/>
          </p:nvPr>
        </p:nvSpPr>
        <p:spPr>
          <a:xfrm>
            <a:off x="1675962" y="4779745"/>
            <a:ext cx="21025723" cy="1791268"/>
          </a:xfrm>
        </p:spPr>
        <p:txBody>
          <a:bodyPr/>
          <a:lstStyle>
            <a:lvl1pPr>
              <a:defRPr>
                <a:solidFill>
                  <a:schemeClr val="bg1"/>
                </a:solidFill>
              </a:defRPr>
            </a:lvl1pPr>
          </a:lstStyle>
          <a:p>
            <a:r>
              <a:rPr lang="it-IT" dirty="0"/>
              <a:t>Fare clic per modificare lo stile del titolo dello schema</a:t>
            </a:r>
          </a:p>
        </p:txBody>
      </p:sp>
      <p:sp>
        <p:nvSpPr>
          <p:cNvPr id="11" name="Rectangle 11">
            <a:extLst>
              <a:ext uri="{FF2B5EF4-FFF2-40B4-BE49-F238E27FC236}">
                <a16:creationId xmlns:a16="http://schemas.microsoft.com/office/drawing/2014/main" id="{3D8A7603-FCB2-449F-8D44-1C8DD6475FF6}"/>
              </a:ext>
            </a:extLst>
          </p:cNvPr>
          <p:cNvSpPr>
            <a:spLocks/>
          </p:cNvSpPr>
          <p:nvPr userDrawn="1"/>
        </p:nvSpPr>
        <p:spPr bwMode="auto">
          <a:xfrm>
            <a:off x="5193205" y="12906056"/>
            <a:ext cx="17508479"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r" defTabSz="4572000"/>
            <a:r>
              <a:rPr lang="en-US" sz="1800" b="0" i="0" spc="300" dirty="0">
                <a:solidFill>
                  <a:schemeClr val="bg1"/>
                </a:solidFill>
                <a:latin typeface="Poppins" panose="00000500000000000000" pitchFamily="2" charset="0"/>
                <a:ea typeface="Montserrat Light" charset="0"/>
                <a:cs typeface="Poppins" panose="00000500000000000000" pitchFamily="2" charset="0"/>
                <a:sym typeface="Bebas Neue" charset="0"/>
              </a:rPr>
              <a:t>Argos Trustees</a:t>
            </a:r>
          </a:p>
        </p:txBody>
      </p:sp>
    </p:spTree>
    <p:extLst>
      <p:ext uri="{BB962C8B-B14F-4D97-AF65-F5344CB8AC3E}">
        <p14:creationId xmlns:p14="http://schemas.microsoft.com/office/powerpoint/2010/main" val="354538986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Sfondo Scuro titolo bianco">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0B62B5D4-E9EF-4CF6-9A0D-C7C88FE3F748}"/>
              </a:ext>
            </a:extLst>
          </p:cNvPr>
          <p:cNvPicPr>
            <a:picLocks noChangeAspect="1"/>
          </p:cNvPicPr>
          <p:nvPr userDrawn="1"/>
        </p:nvPicPr>
        <p:blipFill>
          <a:blip r:embed="rId2">
            <a:extLst>
              <a:ext uri="{28A0092B-C50C-407E-A947-70E740481C1C}">
                <a14:useLocalDpi xmlns:a14="http://schemas.microsoft.com/office/drawing/2010/main" val="0"/>
              </a:ext>
            </a:extLst>
          </a:blip>
          <a:srcRect l="13" r="13"/>
          <a:stretch/>
        </p:blipFill>
        <p:spPr>
          <a:xfrm>
            <a:off x="0" y="1"/>
            <a:ext cx="24377650" cy="13716000"/>
          </a:xfrm>
          <a:prstGeom prst="rect">
            <a:avLst/>
          </a:prstGeom>
        </p:spPr>
      </p:pic>
      <p:cxnSp>
        <p:nvCxnSpPr>
          <p:cNvPr id="8" name="Connettore diritto 7">
            <a:extLst>
              <a:ext uri="{FF2B5EF4-FFF2-40B4-BE49-F238E27FC236}">
                <a16:creationId xmlns:a16="http://schemas.microsoft.com/office/drawing/2014/main" id="{24EB5913-5CC9-45C0-A484-1EEBFF7BBF3E}"/>
              </a:ext>
            </a:extLst>
          </p:cNvPr>
          <p:cNvCxnSpPr>
            <a:cxnSpLocks/>
          </p:cNvCxnSpPr>
          <p:nvPr userDrawn="1"/>
        </p:nvCxnSpPr>
        <p:spPr>
          <a:xfrm flipH="1">
            <a:off x="3336758" y="12104704"/>
            <a:ext cx="19364930"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5A5B087-61BD-4BF2-8AE5-9CBE89F72BD9}"/>
              </a:ext>
            </a:extLst>
          </p:cNvPr>
          <p:cNvCxnSpPr>
            <a:cxnSpLocks/>
          </p:cNvCxnSpPr>
          <p:nvPr userDrawn="1"/>
        </p:nvCxnSpPr>
        <p:spPr>
          <a:xfrm flipH="1">
            <a:off x="1675964" y="12104704"/>
            <a:ext cx="2528282" cy="254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pic>
        <p:nvPicPr>
          <p:cNvPr id="12" name="Immagine 11">
            <a:extLst>
              <a:ext uri="{FF2B5EF4-FFF2-40B4-BE49-F238E27FC236}">
                <a16:creationId xmlns:a16="http://schemas.microsoft.com/office/drawing/2014/main" id="{AAF88682-9F6E-4CC9-817D-CE4D696EAF68}"/>
              </a:ext>
            </a:extLst>
          </p:cNvPr>
          <p:cNvPicPr>
            <a:picLocks noChangeAspect="1"/>
          </p:cNvPicPr>
          <p:nvPr userDrawn="1"/>
        </p:nvPicPr>
        <p:blipFill>
          <a:blip r:embed="rId3" cstate="email">
            <a:extLst>
              <a:ext uri="{28A0092B-C50C-407E-A947-70E740481C1C}">
                <a14:useLocalDpi xmlns:a14="http://schemas.microsoft.com/office/drawing/2010/main" val="0"/>
              </a:ext>
            </a:extLst>
          </a:blip>
          <a:srcRect t="10525" b="10525"/>
          <a:stretch/>
        </p:blipFill>
        <p:spPr>
          <a:xfrm>
            <a:off x="1675964" y="12249023"/>
            <a:ext cx="2991934" cy="1183019"/>
          </a:xfrm>
          <a:prstGeom prst="rect">
            <a:avLst/>
          </a:prstGeom>
        </p:spPr>
      </p:pic>
      <p:sp>
        <p:nvSpPr>
          <p:cNvPr id="15" name="Titolo 14">
            <a:extLst>
              <a:ext uri="{FF2B5EF4-FFF2-40B4-BE49-F238E27FC236}">
                <a16:creationId xmlns:a16="http://schemas.microsoft.com/office/drawing/2014/main" id="{A2002EE0-E629-4D50-8101-9B69FE541308}"/>
              </a:ext>
            </a:extLst>
          </p:cNvPr>
          <p:cNvSpPr>
            <a:spLocks noGrp="1"/>
          </p:cNvSpPr>
          <p:nvPr>
            <p:ph type="title"/>
          </p:nvPr>
        </p:nvSpPr>
        <p:spPr>
          <a:xfrm>
            <a:off x="1675962" y="4779745"/>
            <a:ext cx="21025723" cy="1791268"/>
          </a:xfrm>
        </p:spPr>
        <p:txBody>
          <a:bodyPr/>
          <a:lstStyle>
            <a:lvl1pPr>
              <a:defRPr>
                <a:solidFill>
                  <a:schemeClr val="bg1"/>
                </a:solidFill>
              </a:defRPr>
            </a:lvl1pPr>
          </a:lstStyle>
          <a:p>
            <a:r>
              <a:rPr lang="it-IT" dirty="0"/>
              <a:t>Fare clic per modificare lo stile del titolo dello schema</a:t>
            </a:r>
          </a:p>
        </p:txBody>
      </p:sp>
      <p:sp>
        <p:nvSpPr>
          <p:cNvPr id="11" name="Rectangle 11">
            <a:extLst>
              <a:ext uri="{FF2B5EF4-FFF2-40B4-BE49-F238E27FC236}">
                <a16:creationId xmlns:a16="http://schemas.microsoft.com/office/drawing/2014/main" id="{3D8A7603-FCB2-449F-8D44-1C8DD6475FF6}"/>
              </a:ext>
            </a:extLst>
          </p:cNvPr>
          <p:cNvSpPr>
            <a:spLocks/>
          </p:cNvSpPr>
          <p:nvPr userDrawn="1"/>
        </p:nvSpPr>
        <p:spPr bwMode="auto">
          <a:xfrm>
            <a:off x="5193205" y="12906056"/>
            <a:ext cx="17508479"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r" defTabSz="4572000"/>
            <a:r>
              <a:rPr lang="en-US" sz="1800" b="0" i="0" spc="300" dirty="0">
                <a:solidFill>
                  <a:schemeClr val="bg1"/>
                </a:solidFill>
                <a:latin typeface="Poppins" panose="00000500000000000000" pitchFamily="2" charset="0"/>
                <a:ea typeface="Montserrat Light" charset="0"/>
                <a:cs typeface="Poppins" panose="00000500000000000000" pitchFamily="2" charset="0"/>
                <a:sym typeface="Bebas Neue" charset="0"/>
              </a:rPr>
              <a:t>Argos Trustees</a:t>
            </a:r>
          </a:p>
        </p:txBody>
      </p:sp>
    </p:spTree>
    <p:extLst>
      <p:ext uri="{BB962C8B-B14F-4D97-AF65-F5344CB8AC3E}">
        <p14:creationId xmlns:p14="http://schemas.microsoft.com/office/powerpoint/2010/main" val="159496954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re immagini centrali">
    <p:spTree>
      <p:nvGrpSpPr>
        <p:cNvPr id="1" name=""/>
        <p:cNvGrpSpPr/>
        <p:nvPr/>
      </p:nvGrpSpPr>
      <p:grpSpPr>
        <a:xfrm>
          <a:off x="0" y="0"/>
          <a:ext cx="0" cy="0"/>
          <a:chOff x="0" y="0"/>
          <a:chExt cx="0" cy="0"/>
        </a:xfrm>
      </p:grpSpPr>
      <p:sp>
        <p:nvSpPr>
          <p:cNvPr id="3" name="Picture Placeholder 13"/>
          <p:cNvSpPr>
            <a:spLocks noGrp="1"/>
          </p:cNvSpPr>
          <p:nvPr>
            <p:ph type="pic" sz="quarter" idx="14"/>
          </p:nvPr>
        </p:nvSpPr>
        <p:spPr>
          <a:xfrm>
            <a:off x="2720731" y="3469612"/>
            <a:ext cx="5945358" cy="6167509"/>
          </a:xfrm>
          <a:effectLst/>
        </p:spPr>
        <p:txBody>
          <a:bodyPr>
            <a:normAutofit/>
          </a:bodyPr>
          <a:lstStyle>
            <a:lvl1pPr marL="0" indent="0">
              <a:buNone/>
              <a:defRPr sz="2600" b="0" i="0">
                <a:ln>
                  <a:noFill/>
                </a:ln>
                <a:solidFill>
                  <a:schemeClr val="bg1">
                    <a:lumMod val="85000"/>
                  </a:schemeClr>
                </a:solidFill>
                <a:latin typeface="Poppins Light" charset="0"/>
                <a:ea typeface="Poppins Light" charset="0"/>
                <a:cs typeface="Poppins Light" charset="0"/>
              </a:defRPr>
            </a:lvl1pPr>
          </a:lstStyle>
          <a:p>
            <a:endParaRPr lang="en-US" dirty="0"/>
          </a:p>
        </p:txBody>
      </p:sp>
      <p:sp>
        <p:nvSpPr>
          <p:cNvPr id="4" name="Picture Placeholder 13"/>
          <p:cNvSpPr>
            <a:spLocks noGrp="1"/>
          </p:cNvSpPr>
          <p:nvPr>
            <p:ph type="pic" sz="quarter" idx="15"/>
          </p:nvPr>
        </p:nvSpPr>
        <p:spPr>
          <a:xfrm>
            <a:off x="15659491" y="3469612"/>
            <a:ext cx="5945358" cy="6167509"/>
          </a:xfrm>
          <a:effectLst/>
        </p:spPr>
        <p:txBody>
          <a:bodyPr>
            <a:normAutofit/>
          </a:bodyPr>
          <a:lstStyle>
            <a:lvl1pPr marL="0" indent="0">
              <a:buNone/>
              <a:defRPr sz="2600" b="0" i="0">
                <a:ln>
                  <a:noFill/>
                </a:ln>
                <a:solidFill>
                  <a:schemeClr val="bg1">
                    <a:lumMod val="85000"/>
                  </a:schemeClr>
                </a:solidFill>
                <a:latin typeface="Poppins Light" charset="0"/>
                <a:ea typeface="Poppins Light" charset="0"/>
                <a:cs typeface="Poppins Light" charset="0"/>
              </a:defRPr>
            </a:lvl1pPr>
          </a:lstStyle>
          <a:p>
            <a:endParaRPr lang="en-US" dirty="0"/>
          </a:p>
        </p:txBody>
      </p:sp>
      <p:sp>
        <p:nvSpPr>
          <p:cNvPr id="5" name="Picture Placeholder 13"/>
          <p:cNvSpPr>
            <a:spLocks noGrp="1"/>
          </p:cNvSpPr>
          <p:nvPr>
            <p:ph type="pic" sz="quarter" idx="16"/>
          </p:nvPr>
        </p:nvSpPr>
        <p:spPr>
          <a:xfrm>
            <a:off x="9190111" y="3469612"/>
            <a:ext cx="5945358" cy="6167509"/>
          </a:xfrm>
          <a:effectLst/>
        </p:spPr>
        <p:txBody>
          <a:bodyPr>
            <a:normAutofit/>
          </a:bodyPr>
          <a:lstStyle>
            <a:lvl1pPr marL="0" indent="0">
              <a:buNone/>
              <a:defRPr sz="2600" b="0" i="0">
                <a:ln>
                  <a:noFill/>
                </a:ln>
                <a:solidFill>
                  <a:schemeClr val="bg1">
                    <a:lumMod val="85000"/>
                  </a:schemeClr>
                </a:solidFill>
                <a:latin typeface="Poppins Light" charset="0"/>
                <a:ea typeface="Poppins Light" charset="0"/>
                <a:cs typeface="Poppins Light" charset="0"/>
              </a:defRPr>
            </a:lvl1pPr>
          </a:lstStyle>
          <a:p>
            <a:endParaRPr lang="en-US" dirty="0"/>
          </a:p>
        </p:txBody>
      </p:sp>
      <p:sp>
        <p:nvSpPr>
          <p:cNvPr id="6" name="Title Placeholder 1">
            <a:extLst>
              <a:ext uri="{FF2B5EF4-FFF2-40B4-BE49-F238E27FC236}">
                <a16:creationId xmlns:a16="http://schemas.microsoft.com/office/drawing/2014/main" id="{C115CB6B-536A-4E72-ACD0-C85C666ABB77}"/>
              </a:ext>
            </a:extLst>
          </p:cNvPr>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dirty="0"/>
              <a:t>Click to edit Master title style</a:t>
            </a:r>
          </a:p>
        </p:txBody>
      </p:sp>
    </p:spTree>
    <p:extLst>
      <p:ext uri="{BB962C8B-B14F-4D97-AF65-F5344CB8AC3E}">
        <p14:creationId xmlns:p14="http://schemas.microsoft.com/office/powerpoint/2010/main" val="401075097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s://scacciaguai.com/" TargetMode="External"/><Relationship Id="rId2" Type="http://schemas.openxmlformats.org/officeDocument/2006/relationships/slideLayout" Target="../slideLayouts/slideLayout2.xml"/><Relationship Id="rId16" Type="http://schemas.openxmlformats.org/officeDocument/2006/relationships/hyperlink" Target="http://www.acrossgroup.it/"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pic>
        <p:nvPicPr>
          <p:cNvPr id="20" name="Immagine 19">
            <a:extLst>
              <a:ext uri="{FF2B5EF4-FFF2-40B4-BE49-F238E27FC236}">
                <a16:creationId xmlns:a16="http://schemas.microsoft.com/office/drawing/2014/main" id="{A2ADA838-FAEA-46C5-916F-F1F2CC7CE19E}"/>
              </a:ext>
            </a:extLst>
          </p:cNvPr>
          <p:cNvPicPr>
            <a:picLocks noChangeAspect="1"/>
          </p:cNvPicPr>
          <p:nvPr userDrawn="1"/>
        </p:nvPicPr>
        <p:blipFill>
          <a:blip r:embed="rId15" cstate="email">
            <a:extLst>
              <a:ext uri="{28A0092B-C50C-407E-A947-70E740481C1C}">
                <a14:useLocalDpi xmlns:a14="http://schemas.microsoft.com/office/drawing/2010/main" val="0"/>
              </a:ext>
            </a:extLst>
          </a:blip>
          <a:srcRect/>
          <a:stretch/>
        </p:blipFill>
        <p:spPr>
          <a:xfrm>
            <a:off x="1454749" y="12102168"/>
            <a:ext cx="3022693" cy="1517388"/>
          </a:xfrm>
          <a:prstGeom prst="rect">
            <a:avLst/>
          </a:prstGeom>
        </p:spPr>
      </p:pic>
      <p:sp>
        <p:nvSpPr>
          <p:cNvPr id="2" name="Title Placeholder 1"/>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dirty="0"/>
              <a:t>Click to edit Master title style</a:t>
            </a:r>
          </a:p>
        </p:txBody>
      </p:sp>
      <p:sp>
        <p:nvSpPr>
          <p:cNvPr id="3" name="Text Placeholder 2"/>
          <p:cNvSpPr>
            <a:spLocks noGrp="1"/>
          </p:cNvSpPr>
          <p:nvPr>
            <p:ph type="body" idx="1"/>
          </p:nvPr>
        </p:nvSpPr>
        <p:spPr>
          <a:xfrm>
            <a:off x="1675964" y="3007895"/>
            <a:ext cx="21025723" cy="8758989"/>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Connettore diritto 6">
            <a:extLst>
              <a:ext uri="{FF2B5EF4-FFF2-40B4-BE49-F238E27FC236}">
                <a16:creationId xmlns:a16="http://schemas.microsoft.com/office/drawing/2014/main" id="{084CD892-0146-4D87-8994-01F865E77B7A}"/>
              </a:ext>
            </a:extLst>
          </p:cNvPr>
          <p:cNvCxnSpPr>
            <a:cxnSpLocks/>
          </p:cNvCxnSpPr>
          <p:nvPr userDrawn="1"/>
        </p:nvCxnSpPr>
        <p:spPr>
          <a:xfrm flipH="1">
            <a:off x="3336758" y="12104704"/>
            <a:ext cx="19364930"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 name="Connettore diritto 7">
            <a:extLst>
              <a:ext uri="{FF2B5EF4-FFF2-40B4-BE49-F238E27FC236}">
                <a16:creationId xmlns:a16="http://schemas.microsoft.com/office/drawing/2014/main" id="{37788A39-97F2-4400-941F-F5A3721E3A77}"/>
              </a:ext>
            </a:extLst>
          </p:cNvPr>
          <p:cNvCxnSpPr>
            <a:cxnSpLocks/>
          </p:cNvCxnSpPr>
          <p:nvPr userDrawn="1"/>
        </p:nvCxnSpPr>
        <p:spPr>
          <a:xfrm flipH="1">
            <a:off x="1675964" y="12104704"/>
            <a:ext cx="2528282" cy="254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sp>
        <p:nvSpPr>
          <p:cNvPr id="24" name="Rectangle 11">
            <a:extLst>
              <a:ext uri="{FF2B5EF4-FFF2-40B4-BE49-F238E27FC236}">
                <a16:creationId xmlns:a16="http://schemas.microsoft.com/office/drawing/2014/main" id="{576810BA-86CC-4EBC-B834-FF6C653ED084}"/>
              </a:ext>
            </a:extLst>
          </p:cNvPr>
          <p:cNvSpPr>
            <a:spLocks/>
          </p:cNvSpPr>
          <p:nvPr userDrawn="1"/>
        </p:nvSpPr>
        <p:spPr bwMode="auto">
          <a:xfrm>
            <a:off x="15806780" y="12452973"/>
            <a:ext cx="689490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r" defTabSz="4572000"/>
            <a:r>
              <a:rPr lang="en-US" sz="1800" b="0" i="0" spc="300" dirty="0">
                <a:solidFill>
                  <a:schemeClr val="tx1"/>
                </a:solidFill>
                <a:latin typeface="Montserrat Light" charset="0"/>
                <a:ea typeface="Montserrat Light" charset="0"/>
                <a:cs typeface="Montserrat Light" charset="0"/>
                <a:sym typeface="Bebas Neue" charset="0"/>
              </a:rPr>
              <a:t>Argos Trustees</a:t>
            </a:r>
          </a:p>
        </p:txBody>
      </p:sp>
      <p:sp>
        <p:nvSpPr>
          <p:cNvPr id="26" name="Rectangle 11">
            <a:extLst>
              <a:ext uri="{FF2B5EF4-FFF2-40B4-BE49-F238E27FC236}">
                <a16:creationId xmlns:a16="http://schemas.microsoft.com/office/drawing/2014/main" id="{790B5C4F-1793-4274-BAA3-A567A30BE78B}"/>
              </a:ext>
            </a:extLst>
          </p:cNvPr>
          <p:cNvSpPr>
            <a:spLocks/>
          </p:cNvSpPr>
          <p:nvPr userDrawn="1"/>
        </p:nvSpPr>
        <p:spPr bwMode="auto">
          <a:xfrm>
            <a:off x="8741371" y="12442525"/>
            <a:ext cx="6894908" cy="7841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ctr" defTabSz="4572000">
              <a:lnSpc>
                <a:spcPct val="150000"/>
              </a:lnSpc>
            </a:pPr>
            <a:r>
              <a:rPr lang="en-US" sz="1800" b="0" i="0" spc="300" dirty="0">
                <a:solidFill>
                  <a:schemeClr val="tx1"/>
                </a:solidFill>
                <a:latin typeface="Montserrat Light" charset="0"/>
                <a:ea typeface="Montserrat Light" charset="0"/>
                <a:cs typeface="Montserrat Light" charset="0"/>
                <a:sym typeface="Bebas Neue" charset="0"/>
                <a:hlinkClick r:id="rId16"/>
              </a:rPr>
              <a:t>acrossgroup.it</a:t>
            </a:r>
            <a:endParaRPr lang="en-US" sz="1800" b="0" i="0" spc="300" dirty="0">
              <a:solidFill>
                <a:schemeClr val="tx1"/>
              </a:solidFill>
              <a:latin typeface="Montserrat Light" charset="0"/>
              <a:ea typeface="Montserrat Light" charset="0"/>
              <a:cs typeface="Montserrat Light" charset="0"/>
              <a:sym typeface="Bebas Neue" charset="0"/>
            </a:endParaRPr>
          </a:p>
          <a:p>
            <a:pPr algn="ctr" defTabSz="4572000">
              <a:lnSpc>
                <a:spcPct val="150000"/>
              </a:lnSpc>
            </a:pPr>
            <a:r>
              <a:rPr lang="en-US" sz="1800" b="0" i="0" spc="300" dirty="0">
                <a:solidFill>
                  <a:schemeClr val="tx1"/>
                </a:solidFill>
                <a:latin typeface="Montserrat Light" charset="0"/>
                <a:ea typeface="Montserrat Light" charset="0"/>
                <a:cs typeface="Montserrat Light" charset="0"/>
                <a:sym typeface="Bebas Neue" charset="0"/>
                <a:hlinkClick r:id="rId17"/>
              </a:rPr>
              <a:t>scacciaguai.com</a:t>
            </a:r>
            <a:endParaRPr lang="en-US" sz="1800" b="0" i="0" spc="300" dirty="0">
              <a:solidFill>
                <a:schemeClr val="tx1"/>
              </a:solidFill>
              <a:latin typeface="Montserrat Light" charset="0"/>
              <a:ea typeface="Montserrat Light" charset="0"/>
              <a:cs typeface="Montserrat Light" charset="0"/>
              <a:sym typeface="Bebas Neue" charset="0"/>
            </a:endParaRPr>
          </a:p>
        </p:txBody>
      </p:sp>
      <p:sp>
        <p:nvSpPr>
          <p:cNvPr id="9" name="Rectangle 11">
            <a:extLst>
              <a:ext uri="{FF2B5EF4-FFF2-40B4-BE49-F238E27FC236}">
                <a16:creationId xmlns:a16="http://schemas.microsoft.com/office/drawing/2014/main" id="{29153344-4AE0-4DC8-A325-DACD25BA099A}"/>
              </a:ext>
            </a:extLst>
          </p:cNvPr>
          <p:cNvSpPr>
            <a:spLocks/>
          </p:cNvSpPr>
          <p:nvPr userDrawn="1"/>
        </p:nvSpPr>
        <p:spPr bwMode="auto">
          <a:xfrm>
            <a:off x="15806780" y="12873515"/>
            <a:ext cx="689490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r" defTabSz="4572000"/>
            <a:fld id="{6BDA39FE-4284-4F47-9247-11B9842F2BF1}" type="slidenum">
              <a:rPr lang="en-US" sz="1800" b="0" i="0" spc="300" smtClean="0">
                <a:solidFill>
                  <a:schemeClr val="tx1"/>
                </a:solidFill>
                <a:latin typeface="Montserrat Light" charset="0"/>
                <a:ea typeface="Montserrat Light" charset="0"/>
                <a:cs typeface="Montserrat Light" charset="0"/>
                <a:sym typeface="Bebas Neue" charset="0"/>
              </a:rPr>
              <a:t>‹N›</a:t>
            </a:fld>
            <a:endParaRPr lang="en-US" sz="1800" b="0" i="0" spc="300" dirty="0">
              <a:solidFill>
                <a:schemeClr val="tx1"/>
              </a:solidFill>
              <a:latin typeface="Montserrat Light" charset="0"/>
              <a:ea typeface="Montserrat Light" charset="0"/>
              <a:cs typeface="Montserrat Light" charset="0"/>
              <a:sym typeface="Bebas Neue" charset="0"/>
            </a:endParaRPr>
          </a:p>
        </p:txBody>
      </p:sp>
    </p:spTree>
    <p:extLst>
      <p:ext uri="{BB962C8B-B14F-4D97-AF65-F5344CB8AC3E}">
        <p14:creationId xmlns:p14="http://schemas.microsoft.com/office/powerpoint/2010/main" val="2125118640"/>
      </p:ext>
    </p:extLst>
  </p:cSld>
  <p:clrMap bg1="lt1" tx1="dk1" bg2="lt2" tx2="dk2" accent1="accent1" accent2="accent2" accent3="accent3" accent4="accent4" accent5="accent5" accent6="accent6" hlink="hlink" folHlink="folHlink"/>
  <p:sldLayoutIdLst>
    <p:sldLayoutId id="2147484008" r:id="rId1"/>
    <p:sldLayoutId id="2147484013" r:id="rId2"/>
    <p:sldLayoutId id="2147484080" r:id="rId3"/>
    <p:sldLayoutId id="2147484012" r:id="rId4"/>
    <p:sldLayoutId id="2147484081" r:id="rId5"/>
    <p:sldLayoutId id="2147484082" r:id="rId6"/>
    <p:sldLayoutId id="2147484083" r:id="rId7"/>
    <p:sldLayoutId id="2147484084" r:id="rId8"/>
    <p:sldLayoutId id="2147484010" r:id="rId9"/>
    <p:sldLayoutId id="2147484014" r:id="rId10"/>
    <p:sldLayoutId id="2147484079" r:id="rId11"/>
    <p:sldLayoutId id="2147484085" r:id="rId12"/>
    <p:sldLayoutId id="2147484086" r:id="rId13"/>
  </p:sldLayoutIdLst>
  <p:hf hdr="0" ftr="0" dt="0"/>
  <p:txStyles>
    <p:titleStyle>
      <a:lvl1pPr algn="l" defTabSz="1828434" rtl="0" eaLnBrk="1" latinLnBrk="0" hangingPunct="1">
        <a:lnSpc>
          <a:spcPct val="90000"/>
        </a:lnSpc>
        <a:spcBef>
          <a:spcPct val="0"/>
        </a:spcBef>
        <a:buNone/>
        <a:defRPr lang="en-US" sz="6000" b="0" kern="1200">
          <a:solidFill>
            <a:srgbClr val="007855"/>
          </a:solidFill>
          <a:latin typeface="Poppins SemiBold" panose="00000700000000000000" pitchFamily="2" charset="0"/>
          <a:ea typeface="Poppins SemiBold" panose="00000700000000000000" pitchFamily="2" charset="0"/>
          <a:cs typeface="Poppins SemiBold" panose="00000700000000000000" pitchFamily="2" charset="0"/>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800" kern="1200" dirty="0" smtClean="0">
          <a:solidFill>
            <a:schemeClr val="accent4">
              <a:lumMod val="50000"/>
            </a:schemeClr>
          </a:solidFill>
          <a:effectLst/>
          <a:latin typeface="Lato Light" charset="0"/>
          <a:ea typeface="Lato Light" charset="0"/>
          <a:cs typeface="Lato Light"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4000" kern="1200" dirty="0" smtClean="0">
          <a:solidFill>
            <a:schemeClr val="accent4">
              <a:lumMod val="50000"/>
            </a:schemeClr>
          </a:solidFill>
          <a:effectLst/>
          <a:latin typeface="Lato Light" charset="0"/>
          <a:ea typeface="Lato Light" charset="0"/>
          <a:cs typeface="Lato Light"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600" kern="1200" dirty="0" smtClean="0">
          <a:solidFill>
            <a:schemeClr val="accent4">
              <a:lumMod val="50000"/>
            </a:schemeClr>
          </a:solidFill>
          <a:effectLst/>
          <a:latin typeface="Lato Light" charset="0"/>
          <a:ea typeface="Lato Light" charset="0"/>
          <a:cs typeface="Lato Light"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3200" kern="1200" dirty="0" smtClean="0">
          <a:solidFill>
            <a:schemeClr val="accent4">
              <a:lumMod val="50000"/>
            </a:schemeClr>
          </a:solidFill>
          <a:effectLst/>
          <a:latin typeface="Lato Light" charset="0"/>
          <a:ea typeface="Lato Light" charset="0"/>
          <a:cs typeface="Lato Light"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3200" kern="1200" dirty="0">
          <a:solidFill>
            <a:schemeClr val="accent4">
              <a:lumMod val="50000"/>
            </a:schemeClr>
          </a:solidFill>
          <a:effectLst/>
          <a:latin typeface="Lato Light" charset="0"/>
          <a:ea typeface="Lato Light" charset="0"/>
          <a:cs typeface="Lato Light"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2.jp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A06AE568-F8D5-45B2-BD32-DC11B6B5D55C}"/>
              </a:ext>
            </a:extLst>
          </p:cNvPr>
          <p:cNvSpPr>
            <a:spLocks noGrp="1"/>
          </p:cNvSpPr>
          <p:nvPr>
            <p:ph type="title"/>
          </p:nvPr>
        </p:nvSpPr>
        <p:spPr>
          <a:xfrm>
            <a:off x="1675962" y="7256245"/>
            <a:ext cx="21025723" cy="1791268"/>
          </a:xfrm>
        </p:spPr>
        <p:txBody>
          <a:bodyPr>
            <a:normAutofit fontScale="90000"/>
          </a:bodyPr>
          <a:lstStyle/>
          <a:p>
            <a:r>
              <a:rPr lang="it-IT" sz="9600" dirty="0">
                <a:latin typeface="Poppins" panose="00000500000000000000" pitchFamily="2" charset="0"/>
                <a:cs typeface="Poppins" panose="00000500000000000000" pitchFamily="2" charset="0"/>
              </a:rPr>
              <a:t>Eredità famose: la successione di Gina Lollobrigida</a:t>
            </a:r>
          </a:p>
        </p:txBody>
      </p:sp>
      <p:pic>
        <p:nvPicPr>
          <p:cNvPr id="10" name="Immagine 9">
            <a:extLst>
              <a:ext uri="{FF2B5EF4-FFF2-40B4-BE49-F238E27FC236}">
                <a16:creationId xmlns:a16="http://schemas.microsoft.com/office/drawing/2014/main" id="{D8C0475C-64E6-473F-86A4-137C38AFEA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8562" y="1690469"/>
            <a:ext cx="9522727" cy="4769286"/>
          </a:xfrm>
          <a:prstGeom prst="rect">
            <a:avLst/>
          </a:prstGeom>
        </p:spPr>
      </p:pic>
      <p:sp>
        <p:nvSpPr>
          <p:cNvPr id="2" name="CasellaDiTesto 1">
            <a:extLst>
              <a:ext uri="{FF2B5EF4-FFF2-40B4-BE49-F238E27FC236}">
                <a16:creationId xmlns:a16="http://schemas.microsoft.com/office/drawing/2014/main" id="{4E090FEF-866A-A1DB-1EDB-5799E4B4692C}"/>
              </a:ext>
            </a:extLst>
          </p:cNvPr>
          <p:cNvSpPr txBox="1"/>
          <p:nvPr/>
        </p:nvSpPr>
        <p:spPr>
          <a:xfrm>
            <a:off x="15561425" y="9459884"/>
            <a:ext cx="7140260" cy="1569660"/>
          </a:xfrm>
          <a:prstGeom prst="rect">
            <a:avLst/>
          </a:prstGeom>
          <a:noFill/>
        </p:spPr>
        <p:txBody>
          <a:bodyPr wrap="square" rtlCol="0">
            <a:spAutoFit/>
          </a:bodyPr>
          <a:lstStyle/>
          <a:p>
            <a:r>
              <a:rPr lang="it-IT" sz="4800" b="1" i="1" dirty="0">
                <a:solidFill>
                  <a:schemeClr val="bg1"/>
                </a:solidFill>
              </a:rPr>
              <a:t>Sabrina Numa</a:t>
            </a:r>
          </a:p>
          <a:p>
            <a:r>
              <a:rPr lang="it-IT" sz="4800" b="1" i="1" dirty="0">
                <a:solidFill>
                  <a:schemeClr val="bg1"/>
                </a:solidFill>
              </a:rPr>
              <a:t>Firenze 3 luglio 2025</a:t>
            </a:r>
          </a:p>
        </p:txBody>
      </p:sp>
    </p:spTree>
    <p:extLst>
      <p:ext uri="{BB962C8B-B14F-4D97-AF65-F5344CB8AC3E}">
        <p14:creationId xmlns:p14="http://schemas.microsoft.com/office/powerpoint/2010/main" val="366259810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F9A01-6E83-E6BB-72CC-546C9F85CAFD}"/>
            </a:ext>
          </a:extLst>
        </p:cNvPr>
        <p:cNvGrpSpPr/>
        <p:nvPr/>
      </p:nvGrpSpPr>
      <p:grpSpPr>
        <a:xfrm>
          <a:off x="0" y="0"/>
          <a:ext cx="0" cy="0"/>
          <a:chOff x="0" y="0"/>
          <a:chExt cx="0" cy="0"/>
        </a:xfrm>
      </p:grpSpPr>
      <p:sp>
        <p:nvSpPr>
          <p:cNvPr id="3" name="Titolo 2">
            <a:extLst>
              <a:ext uri="{FF2B5EF4-FFF2-40B4-BE49-F238E27FC236}">
                <a16:creationId xmlns:a16="http://schemas.microsoft.com/office/drawing/2014/main" id="{FC308E89-0B2F-B742-06F2-BF8D7A37810C}"/>
              </a:ext>
            </a:extLst>
          </p:cNvPr>
          <p:cNvSpPr>
            <a:spLocks noGrp="1"/>
          </p:cNvSpPr>
          <p:nvPr>
            <p:ph type="title"/>
          </p:nvPr>
        </p:nvSpPr>
        <p:spPr>
          <a:xfrm>
            <a:off x="1276954" y="2929151"/>
            <a:ext cx="21025723" cy="1064028"/>
          </a:xfrm>
        </p:spPr>
        <p:txBody>
          <a:bodyPr>
            <a:normAutofit fontScale="90000"/>
          </a:bodyPr>
          <a:lstStyle/>
          <a:p>
            <a:r>
              <a:rPr lang="it-IT" dirty="0"/>
              <a:t>Alcune statistiche sul testamento</a:t>
            </a:r>
            <a:br>
              <a:rPr lang="it-IT" dirty="0"/>
            </a:br>
            <a:br>
              <a:rPr lang="it-IT" dirty="0"/>
            </a:br>
            <a:br>
              <a:rPr lang="it-IT" dirty="0"/>
            </a:br>
            <a:endParaRPr lang="it-IT" dirty="0"/>
          </a:p>
        </p:txBody>
      </p:sp>
      <p:sp>
        <p:nvSpPr>
          <p:cNvPr id="2" name="CasellaDiTesto 1">
            <a:extLst>
              <a:ext uri="{FF2B5EF4-FFF2-40B4-BE49-F238E27FC236}">
                <a16:creationId xmlns:a16="http://schemas.microsoft.com/office/drawing/2014/main" id="{64DC3164-CD56-3AA4-A2CD-4209DC227746}"/>
              </a:ext>
            </a:extLst>
          </p:cNvPr>
          <p:cNvSpPr txBox="1"/>
          <p:nvPr/>
        </p:nvSpPr>
        <p:spPr>
          <a:xfrm>
            <a:off x="849823" y="3640974"/>
            <a:ext cx="22678003" cy="4524315"/>
          </a:xfrm>
          <a:prstGeom prst="rect">
            <a:avLst/>
          </a:prstGeom>
          <a:noFill/>
        </p:spPr>
        <p:txBody>
          <a:bodyPr wrap="none" rtlCol="0">
            <a:spAutoFit/>
          </a:bodyPr>
          <a:lstStyle/>
          <a:p>
            <a:r>
              <a:rPr lang="it-IT" b="1" dirty="0">
                <a:latin typeface="Lucida Sans" panose="020B0602030504020204" pitchFamily="34" charset="0"/>
              </a:rPr>
              <a:t>Sono l'8% gli italiani che hanno già fatto testamento</a:t>
            </a:r>
            <a:r>
              <a:rPr lang="it-IT" dirty="0">
                <a:latin typeface="Lucida Sans" panose="020B0602030504020204" pitchFamily="34" charset="0"/>
              </a:rPr>
              <a:t>. </a:t>
            </a:r>
          </a:p>
          <a:p>
            <a:r>
              <a:rPr lang="it-IT" dirty="0">
                <a:latin typeface="Lucida Sans" panose="020B0602030504020204" pitchFamily="34" charset="0"/>
              </a:rPr>
              <a:t>Il nostro paese si posiziona a livelli bassi per la propensione a scrivere le volontà testamentarie, </a:t>
            </a:r>
          </a:p>
          <a:p>
            <a:r>
              <a:rPr lang="it-IT" dirty="0">
                <a:latin typeface="Lucida Sans" panose="020B0602030504020204" pitchFamily="34" charset="0"/>
              </a:rPr>
              <a:t>insieme alla Spagna con il 7% e la Francia con uno scarso 5%.</a:t>
            </a:r>
          </a:p>
          <a:p>
            <a:endParaRPr lang="it-IT" dirty="0">
              <a:latin typeface="Lucida Sans" panose="020B0602030504020204" pitchFamily="34" charset="0"/>
            </a:endParaRPr>
          </a:p>
          <a:p>
            <a:r>
              <a:rPr lang="it-IT" dirty="0">
                <a:latin typeface="Lucida Sans" panose="020B0602030504020204" pitchFamily="34" charset="0"/>
              </a:rPr>
              <a:t>In Italia fare testamento è una pratica ancora poco diffusa: secondo i dati del Ministero della </a:t>
            </a:r>
          </a:p>
          <a:p>
            <a:r>
              <a:rPr lang="it-IT" dirty="0">
                <a:latin typeface="Lucida Sans" panose="020B0602030504020204" pitchFamily="34" charset="0"/>
              </a:rPr>
              <a:t>Giustizia </a:t>
            </a:r>
            <a:r>
              <a:rPr lang="it-IT" b="1" dirty="0">
                <a:latin typeface="Lucida Sans" panose="020B0602030504020204" pitchFamily="34" charset="0"/>
              </a:rPr>
              <a:t>circa il 12% degli italiani opta per la successione testamentaria</a:t>
            </a:r>
            <a:r>
              <a:rPr lang="it-IT" dirty="0">
                <a:latin typeface="Lucida Sans" panose="020B0602030504020204" pitchFamily="34" charset="0"/>
              </a:rPr>
              <a:t>, mentre il restante 88% </a:t>
            </a:r>
          </a:p>
          <a:p>
            <a:r>
              <a:rPr lang="it-IT" dirty="0">
                <a:latin typeface="Lucida Sans" panose="020B0602030504020204" pitchFamily="34" charset="0"/>
              </a:rPr>
              <a:t>rimette all'ordinamento giuridico la decisione sulla destinazione del proprio patrimonio </a:t>
            </a:r>
          </a:p>
          <a:p>
            <a:r>
              <a:rPr lang="it-IT" dirty="0">
                <a:latin typeface="Lucida Sans" panose="020B0602030504020204" pitchFamily="34" charset="0"/>
              </a:rPr>
              <a:t>(attraverso la successione legittima).</a:t>
            </a:r>
          </a:p>
        </p:txBody>
      </p:sp>
      <p:pic>
        <p:nvPicPr>
          <p:cNvPr id="5" name="Picture 2">
            <a:extLst>
              <a:ext uri="{FF2B5EF4-FFF2-40B4-BE49-F238E27FC236}">
                <a16:creationId xmlns:a16="http://schemas.microsoft.com/office/drawing/2014/main" id="{6F971E3E-08FE-9FDB-F1A9-4A54F9DEE457}"/>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9956058" y="648322"/>
            <a:ext cx="3849834" cy="192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866339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E442E-DFEB-2CB1-8A75-79D518EFDD1B}"/>
            </a:ext>
          </a:extLst>
        </p:cNvPr>
        <p:cNvGrpSpPr/>
        <p:nvPr/>
      </p:nvGrpSpPr>
      <p:grpSpPr>
        <a:xfrm>
          <a:off x="0" y="0"/>
          <a:ext cx="0" cy="0"/>
          <a:chOff x="0" y="0"/>
          <a:chExt cx="0" cy="0"/>
        </a:xfrm>
      </p:grpSpPr>
      <p:sp>
        <p:nvSpPr>
          <p:cNvPr id="3" name="Titolo 2">
            <a:extLst>
              <a:ext uri="{FF2B5EF4-FFF2-40B4-BE49-F238E27FC236}">
                <a16:creationId xmlns:a16="http://schemas.microsoft.com/office/drawing/2014/main" id="{71AB882F-BB5C-2BD7-08F0-B5921AC4A15A}"/>
              </a:ext>
            </a:extLst>
          </p:cNvPr>
          <p:cNvSpPr>
            <a:spLocks noGrp="1"/>
          </p:cNvSpPr>
          <p:nvPr>
            <p:ph type="title"/>
          </p:nvPr>
        </p:nvSpPr>
        <p:spPr>
          <a:xfrm>
            <a:off x="1276954" y="2929151"/>
            <a:ext cx="21025723" cy="1064028"/>
          </a:xfrm>
        </p:spPr>
        <p:txBody>
          <a:bodyPr>
            <a:normAutofit fontScale="90000"/>
          </a:bodyPr>
          <a:lstStyle/>
          <a:p>
            <a:r>
              <a:rPr lang="it-IT" dirty="0"/>
              <a:t>Alcune considerazioni sul testamento</a:t>
            </a:r>
            <a:br>
              <a:rPr lang="it-IT" dirty="0"/>
            </a:br>
            <a:br>
              <a:rPr lang="it-IT" dirty="0"/>
            </a:br>
            <a:br>
              <a:rPr lang="it-IT" dirty="0"/>
            </a:br>
            <a:endParaRPr lang="it-IT" dirty="0"/>
          </a:p>
        </p:txBody>
      </p:sp>
      <p:sp>
        <p:nvSpPr>
          <p:cNvPr id="2" name="CasellaDiTesto 1">
            <a:extLst>
              <a:ext uri="{FF2B5EF4-FFF2-40B4-BE49-F238E27FC236}">
                <a16:creationId xmlns:a16="http://schemas.microsoft.com/office/drawing/2014/main" id="{3EB91BF9-CC2D-E93D-6A65-A61472AD90D6}"/>
              </a:ext>
            </a:extLst>
          </p:cNvPr>
          <p:cNvSpPr txBox="1"/>
          <p:nvPr/>
        </p:nvSpPr>
        <p:spPr>
          <a:xfrm>
            <a:off x="849823" y="2962401"/>
            <a:ext cx="23341646" cy="6740307"/>
          </a:xfrm>
          <a:prstGeom prst="rect">
            <a:avLst/>
          </a:prstGeom>
          <a:noFill/>
        </p:spPr>
        <p:txBody>
          <a:bodyPr wrap="none" rtlCol="0">
            <a:spAutoFit/>
          </a:bodyPr>
          <a:lstStyle/>
          <a:p>
            <a:r>
              <a:rPr lang="it-IT" dirty="0"/>
              <a:t>Il testamento segreto è la forma meno utilizzata tra le tre forme previste dal codice ma in realtà, unisce il “meglio dei </a:t>
            </a:r>
          </a:p>
          <a:p>
            <a:r>
              <a:rPr lang="it-IT" dirty="0"/>
              <a:t>due mondi” di testamento olografo e testamento pubblico.</a:t>
            </a:r>
            <a:endParaRPr lang="it-IT" dirty="0">
              <a:latin typeface="Lucida Sans" panose="020B0602030504020204" pitchFamily="34" charset="0"/>
            </a:endParaRPr>
          </a:p>
          <a:p>
            <a:r>
              <a:rPr lang="it-IT" dirty="0"/>
              <a:t>Il testamento segreto, diversamente dal testamento olografo, dà al testatore la garanzia che il suo testamento </a:t>
            </a:r>
          </a:p>
          <a:p>
            <a:r>
              <a:rPr lang="it-IT" b="1" dirty="0"/>
              <a:t>non verrà mai smarrito, distrutto o falsificato</a:t>
            </a:r>
            <a:r>
              <a:rPr lang="it-IT" dirty="0"/>
              <a:t> da terzi soggetti. Tale certezza viene garantita anche dal testamento </a:t>
            </a:r>
          </a:p>
          <a:p>
            <a:r>
              <a:rPr lang="it-IT" dirty="0"/>
              <a:t>Pubblico; tuttavia il testamento segreto, come si desume dal nome, è l’unico in grado di garantire la </a:t>
            </a:r>
            <a:r>
              <a:rPr lang="it-IT" b="1" dirty="0"/>
              <a:t>totale segretezza </a:t>
            </a:r>
          </a:p>
          <a:p>
            <a:r>
              <a:rPr lang="it-IT" b="1" dirty="0"/>
              <a:t>delle disposizioni testamentarie </a:t>
            </a:r>
            <a:r>
              <a:rPr lang="it-IT" dirty="0"/>
              <a:t>in quanto né il Notaio né i testimoni vengono a conoscenza delle stesse.</a:t>
            </a:r>
          </a:p>
          <a:p>
            <a:r>
              <a:rPr lang="it-IT" dirty="0"/>
              <a:t>Il testamento segreto può essere consegnato al Notaio di propria fiducia </a:t>
            </a:r>
            <a:r>
              <a:rPr lang="it-IT" b="1" dirty="0"/>
              <a:t>già sigillato ovvero non ancora sigillato</a:t>
            </a:r>
            <a:r>
              <a:rPr lang="it-IT" dirty="0"/>
              <a:t>. </a:t>
            </a:r>
          </a:p>
          <a:p>
            <a:r>
              <a:rPr lang="it-IT" dirty="0"/>
              <a:t>l Notaio procederà </a:t>
            </a:r>
            <a:r>
              <a:rPr lang="it-IT" b="1" dirty="0"/>
              <a:t>senza interruzioni, sempre in presenza di due testimoni, alla redazione del verbale di deposito </a:t>
            </a:r>
          </a:p>
          <a:p>
            <a:r>
              <a:rPr lang="it-IT" b="1" dirty="0"/>
              <a:t>di testamento segreto</a:t>
            </a:r>
            <a:r>
              <a:rPr lang="it-IT" dirty="0"/>
              <a:t>. Tale verbale verrà scritto di proprio pugno dal Notaio sulla carta al cui interno è contenuto</a:t>
            </a:r>
          </a:p>
          <a:p>
            <a:r>
              <a:rPr lang="it-IT" dirty="0"/>
              <a:t>il testamento segreto e, una volta terminata la redazione medesima, il Notaio procederà a sigillare l’involto. </a:t>
            </a:r>
          </a:p>
          <a:p>
            <a:r>
              <a:rPr lang="it-IT" dirty="0"/>
              <a:t>Al termine, l’atto verrà sottoscritto dal testatore, dai testimoni e dal Notaio.</a:t>
            </a:r>
          </a:p>
          <a:p>
            <a:endParaRPr lang="it-IT" dirty="0"/>
          </a:p>
        </p:txBody>
      </p:sp>
      <p:pic>
        <p:nvPicPr>
          <p:cNvPr id="5" name="Picture 2">
            <a:extLst>
              <a:ext uri="{FF2B5EF4-FFF2-40B4-BE49-F238E27FC236}">
                <a16:creationId xmlns:a16="http://schemas.microsoft.com/office/drawing/2014/main" id="{DE91C010-E20F-B7E6-B962-709C4407208F}"/>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9956058" y="648322"/>
            <a:ext cx="3849834" cy="192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779630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1A5AE91D-1C10-4926-887D-02BE306B1C54}"/>
              </a:ext>
            </a:extLst>
          </p:cNvPr>
          <p:cNvSpPr>
            <a:spLocks noGrp="1"/>
          </p:cNvSpPr>
          <p:nvPr>
            <p:ph type="title"/>
          </p:nvPr>
        </p:nvSpPr>
        <p:spPr/>
        <p:txBody>
          <a:bodyPr/>
          <a:lstStyle/>
          <a:p>
            <a:r>
              <a:rPr lang="it-IT" dirty="0"/>
              <a:t>Le criticità della successione</a:t>
            </a:r>
          </a:p>
        </p:txBody>
      </p:sp>
      <p:sp>
        <p:nvSpPr>
          <p:cNvPr id="6" name="Segnaposto testo 5">
            <a:extLst>
              <a:ext uri="{FF2B5EF4-FFF2-40B4-BE49-F238E27FC236}">
                <a16:creationId xmlns:a16="http://schemas.microsoft.com/office/drawing/2014/main" id="{EC9F81CB-8546-4524-8F2A-A3F4BCB7936E}"/>
              </a:ext>
            </a:extLst>
          </p:cNvPr>
          <p:cNvSpPr>
            <a:spLocks noGrp="1"/>
          </p:cNvSpPr>
          <p:nvPr>
            <p:ph type="body" sz="quarter" idx="10"/>
          </p:nvPr>
        </p:nvSpPr>
        <p:spPr>
          <a:xfrm>
            <a:off x="1675964" y="2478087"/>
            <a:ext cx="21025723" cy="9608618"/>
          </a:xfrm>
        </p:spPr>
        <p:txBody>
          <a:bodyPr>
            <a:noAutofit/>
          </a:bodyPr>
          <a:lstStyle/>
          <a:p>
            <a:pPr algn="just">
              <a:spcAft>
                <a:spcPts val="0"/>
              </a:spcAft>
            </a:pPr>
            <a:r>
              <a:rPr lang="it-IT" sz="3600" dirty="0"/>
              <a:t>Nel corso del 2018 il figlio inizia un procedimento penale nei confronti del factotum Andrea Piazzolla, accusandolo di convenzione incapace e di aver sottratto nel corso degli anni numerosi beni della madre. </a:t>
            </a:r>
          </a:p>
          <a:p>
            <a:pPr algn="just">
              <a:spcAft>
                <a:spcPts val="0"/>
              </a:spcAft>
            </a:pPr>
            <a:r>
              <a:rPr lang="it-IT" sz="3600" dirty="0"/>
              <a:t>Nel frattempo, in forza di questa denuncia, il figlio Andrea aveva iniziato e concluso un procedimento per nominare un amministratore di sostegno alla madre; Gina Lollobrigida poteva compiere autonomamente tutti gli atti, tranne quelli che riguardavano strettamente la gestione del proprio patrimonio. </a:t>
            </a:r>
          </a:p>
          <a:p>
            <a:pPr algn="just">
              <a:spcAft>
                <a:spcPts val="0"/>
              </a:spcAft>
            </a:pPr>
            <a:r>
              <a:rPr lang="it-IT" sz="3600" dirty="0"/>
              <a:t>A novembre 2023 l'ex collaboratore di Gina Lollobrigida, Andrea Piazzolla, è stato condannato a tre anni di carcere per circonvenzione d'incapace per aver sottratto beni dal patrimonio dell'attrice e tutti i suoi beni sono stati sequestrati.</a:t>
            </a:r>
          </a:p>
          <a:p>
            <a:pPr algn="just">
              <a:spcAft>
                <a:spcPts val="0"/>
              </a:spcAft>
            </a:pPr>
            <a:r>
              <a:rPr lang="it-IT" sz="3600" dirty="0"/>
              <a:t>Rispetto al patrimonio stimato, all’apertura della successione il Notaio incaricato ha inventariato solo circa 800 mila euro che, al netto dei debiti dell’attrice da saldare, ha portato le somme disponibili a solo 500 mila euro.</a:t>
            </a:r>
          </a:p>
          <a:p>
            <a:pPr algn="just">
              <a:spcAft>
                <a:spcPts val="0"/>
              </a:spcAft>
            </a:pPr>
            <a:r>
              <a:rPr lang="it-IT" sz="3600" dirty="0"/>
              <a:t>Gran parte dei beni che si stimavano nel patrimonio della diva non sono stati rintracciati.</a:t>
            </a:r>
          </a:p>
        </p:txBody>
      </p:sp>
    </p:spTree>
    <p:extLst>
      <p:ext uri="{BB962C8B-B14F-4D97-AF65-F5344CB8AC3E}">
        <p14:creationId xmlns:p14="http://schemas.microsoft.com/office/powerpoint/2010/main" val="381127460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AC6C5-FFA6-5BA3-A189-6904B7B1F52D}"/>
            </a:ext>
          </a:extLst>
        </p:cNvPr>
        <p:cNvGrpSpPr/>
        <p:nvPr/>
      </p:nvGrpSpPr>
      <p:grpSpPr>
        <a:xfrm>
          <a:off x="0" y="0"/>
          <a:ext cx="0" cy="0"/>
          <a:chOff x="0" y="0"/>
          <a:chExt cx="0" cy="0"/>
        </a:xfrm>
      </p:grpSpPr>
      <p:sp>
        <p:nvSpPr>
          <p:cNvPr id="5" name="Titolo 4">
            <a:extLst>
              <a:ext uri="{FF2B5EF4-FFF2-40B4-BE49-F238E27FC236}">
                <a16:creationId xmlns:a16="http://schemas.microsoft.com/office/drawing/2014/main" id="{E51271E0-3426-7F63-3516-5C086BCD0E5A}"/>
              </a:ext>
            </a:extLst>
          </p:cNvPr>
          <p:cNvSpPr>
            <a:spLocks noGrp="1"/>
          </p:cNvSpPr>
          <p:nvPr>
            <p:ph type="title"/>
          </p:nvPr>
        </p:nvSpPr>
        <p:spPr/>
        <p:txBody>
          <a:bodyPr/>
          <a:lstStyle/>
          <a:p>
            <a:r>
              <a:rPr lang="it-IT" dirty="0"/>
              <a:t>Cosa sarebbe successo se avesse istituito un trust?</a:t>
            </a:r>
          </a:p>
        </p:txBody>
      </p:sp>
      <p:sp>
        <p:nvSpPr>
          <p:cNvPr id="6" name="Segnaposto testo 5">
            <a:extLst>
              <a:ext uri="{FF2B5EF4-FFF2-40B4-BE49-F238E27FC236}">
                <a16:creationId xmlns:a16="http://schemas.microsoft.com/office/drawing/2014/main" id="{29F052D8-6240-899A-B353-635DF13E4DC3}"/>
              </a:ext>
            </a:extLst>
          </p:cNvPr>
          <p:cNvSpPr>
            <a:spLocks noGrp="1"/>
          </p:cNvSpPr>
          <p:nvPr>
            <p:ph type="body" sz="quarter" idx="10"/>
          </p:nvPr>
        </p:nvSpPr>
        <p:spPr>
          <a:xfrm>
            <a:off x="1675964" y="2478087"/>
            <a:ext cx="21025723" cy="9608618"/>
          </a:xfrm>
        </p:spPr>
        <p:txBody>
          <a:bodyPr>
            <a:noAutofit/>
          </a:bodyPr>
          <a:lstStyle/>
          <a:p>
            <a:pPr algn="just">
              <a:spcAft>
                <a:spcPts val="0"/>
              </a:spcAft>
            </a:pPr>
            <a:r>
              <a:rPr lang="it-IT" sz="3600" dirty="0"/>
              <a:t>Se la signora Lollobrigida avesse deciso di disciplinare la sua successione attraverso l’istituzione di un trust, nominando quale trustee un operatore professionale, si sarebbe potuto salvaguardare il suo patrimonio dalla disgregazione avvenuta con gli atti predisposti in favore del Pezzolla.</a:t>
            </a:r>
          </a:p>
          <a:p>
            <a:pPr algn="just">
              <a:spcAft>
                <a:spcPts val="0"/>
              </a:spcAft>
            </a:pPr>
            <a:r>
              <a:rPr lang="it-IT" sz="3600" dirty="0"/>
              <a:t>Anche il Trust «benefico» di cui si rintraccia qualche notizia di cronaca, se non opportunamente dotato né per atto inter </a:t>
            </a:r>
            <a:r>
              <a:rPr lang="it-IT" sz="3600" dirty="0" err="1"/>
              <a:t>vivos</a:t>
            </a:r>
            <a:r>
              <a:rPr lang="it-IT" sz="3600" dirty="0"/>
              <a:t> né per testamento delle risorse, rimane uno strumento vuoto e privo di efficacia.</a:t>
            </a:r>
          </a:p>
          <a:p>
            <a:pPr algn="just">
              <a:spcAft>
                <a:spcPts val="0"/>
              </a:spcAft>
            </a:pPr>
            <a:r>
              <a:rPr lang="it-IT" sz="3600" dirty="0"/>
              <a:t>La sua istituzione poteva avere le caratteristiche del trust «misto»: una parte del patrimonio (proprietà immobiliari, investimenti) a favore di beneficiari, ossia il figlio e l’assistente; una parte (proprietà intellettuali e diritti di autore) per uno scopo, ossia mantenere viva nel tempo la memoria dell’attrice attuando una serie di iniziative promulgative nel mondo.</a:t>
            </a:r>
          </a:p>
          <a:p>
            <a:pPr algn="just">
              <a:spcAft>
                <a:spcPts val="0"/>
              </a:spcAft>
            </a:pPr>
            <a:r>
              <a:rPr lang="it-IT" sz="3600" dirty="0"/>
              <a:t>Il trustee professionale in questo caso sarebbe stato d’obbligo perché l’affidamento dell’incarico a persona fisica di fiducia (all’epoca del testamento la relazione fiduciaria con Andrea Pezzolla era ancora stabile e presumibilmente avrebbe affidato a lui l’incarico) non avrebbe fornito idonee garanzie.</a:t>
            </a:r>
          </a:p>
        </p:txBody>
      </p:sp>
    </p:spTree>
    <p:extLst>
      <p:ext uri="{BB962C8B-B14F-4D97-AF65-F5344CB8AC3E}">
        <p14:creationId xmlns:p14="http://schemas.microsoft.com/office/powerpoint/2010/main" val="298283983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1A5AE91D-1C10-4926-887D-02BE306B1C54}"/>
              </a:ext>
            </a:extLst>
          </p:cNvPr>
          <p:cNvSpPr>
            <a:spLocks noGrp="1"/>
          </p:cNvSpPr>
          <p:nvPr>
            <p:ph type="title"/>
          </p:nvPr>
        </p:nvSpPr>
        <p:spPr/>
        <p:txBody>
          <a:bodyPr/>
          <a:lstStyle/>
          <a:p>
            <a:r>
              <a:rPr lang="it-IT" dirty="0"/>
              <a:t>Un accenno fiscale sul trust</a:t>
            </a:r>
          </a:p>
        </p:txBody>
      </p:sp>
      <p:graphicFrame>
        <p:nvGraphicFramePr>
          <p:cNvPr id="2" name="Tabella 1">
            <a:extLst>
              <a:ext uri="{FF2B5EF4-FFF2-40B4-BE49-F238E27FC236}">
                <a16:creationId xmlns:a16="http://schemas.microsoft.com/office/drawing/2014/main" id="{A2D07754-A362-FB15-BA9B-70BE727F96CB}"/>
              </a:ext>
            </a:extLst>
          </p:cNvPr>
          <p:cNvGraphicFramePr>
            <a:graphicFrameLocks noGrp="1"/>
          </p:cNvGraphicFramePr>
          <p:nvPr>
            <p:extLst>
              <p:ext uri="{D42A27DB-BD31-4B8C-83A1-F6EECF244321}">
                <p14:modId xmlns:p14="http://schemas.microsoft.com/office/powerpoint/2010/main" val="1360762444"/>
              </p:ext>
            </p:extLst>
          </p:nvPr>
        </p:nvGraphicFramePr>
        <p:xfrm>
          <a:off x="1934883" y="2989195"/>
          <a:ext cx="16251768" cy="5120640"/>
        </p:xfrm>
        <a:graphic>
          <a:graphicData uri="http://schemas.openxmlformats.org/drawingml/2006/table">
            <a:tbl>
              <a:tblPr firstRow="1" bandRow="1">
                <a:tableStyleId>{5C22544A-7EE6-4342-B048-85BDC9FD1C3A}</a:tableStyleId>
              </a:tblPr>
              <a:tblGrid>
                <a:gridCol w="5417256">
                  <a:extLst>
                    <a:ext uri="{9D8B030D-6E8A-4147-A177-3AD203B41FA5}">
                      <a16:colId xmlns:a16="http://schemas.microsoft.com/office/drawing/2014/main" val="433346929"/>
                    </a:ext>
                  </a:extLst>
                </a:gridCol>
                <a:gridCol w="5417256">
                  <a:extLst>
                    <a:ext uri="{9D8B030D-6E8A-4147-A177-3AD203B41FA5}">
                      <a16:colId xmlns:a16="http://schemas.microsoft.com/office/drawing/2014/main" val="2049166247"/>
                    </a:ext>
                  </a:extLst>
                </a:gridCol>
                <a:gridCol w="5417256">
                  <a:extLst>
                    <a:ext uri="{9D8B030D-6E8A-4147-A177-3AD203B41FA5}">
                      <a16:colId xmlns:a16="http://schemas.microsoft.com/office/drawing/2014/main" val="1921347727"/>
                    </a:ext>
                  </a:extLst>
                </a:gridCol>
              </a:tblGrid>
              <a:tr h="370840">
                <a:tc>
                  <a:txBody>
                    <a:bodyPr/>
                    <a:lstStyle/>
                    <a:p>
                      <a:r>
                        <a:rPr lang="it-IT" dirty="0"/>
                        <a:t>Fino a ottobre 2022</a:t>
                      </a:r>
                    </a:p>
                  </a:txBody>
                  <a:tcPr/>
                </a:tc>
                <a:tc>
                  <a:txBody>
                    <a:bodyPr/>
                    <a:lstStyle/>
                    <a:p>
                      <a:r>
                        <a:rPr lang="it-IT" dirty="0"/>
                        <a:t>Dalla circolare </a:t>
                      </a:r>
                      <a:r>
                        <a:rPr lang="it-IT" dirty="0" err="1"/>
                        <a:t>AdE</a:t>
                      </a:r>
                      <a:r>
                        <a:rPr lang="it-IT" dirty="0"/>
                        <a:t> 34/E di ottobre 2022</a:t>
                      </a:r>
                    </a:p>
                  </a:txBody>
                  <a:tcPr/>
                </a:tc>
                <a:tc>
                  <a:txBody>
                    <a:bodyPr/>
                    <a:lstStyle/>
                    <a:p>
                      <a:r>
                        <a:rPr lang="it-IT" dirty="0"/>
                        <a:t>Il nuovo Dlgs</a:t>
                      </a:r>
                    </a:p>
                  </a:txBody>
                  <a:tcPr/>
                </a:tc>
                <a:extLst>
                  <a:ext uri="{0D108BD9-81ED-4DB2-BD59-A6C34878D82A}">
                    <a16:rowId xmlns:a16="http://schemas.microsoft.com/office/drawing/2014/main" val="2791251897"/>
                  </a:ext>
                </a:extLst>
              </a:tr>
              <a:tr h="370840">
                <a:tc>
                  <a:txBody>
                    <a:bodyPr/>
                    <a:lstStyle/>
                    <a:p>
                      <a:r>
                        <a:rPr lang="it-IT" dirty="0"/>
                        <a:t>Imposta successioni e donazioni al momento della dotazione in trust; neutralità fiscale all’attribuzione dei beni ai Beneficiari</a:t>
                      </a:r>
                    </a:p>
                  </a:txBody>
                  <a:tcPr/>
                </a:tc>
                <a:tc>
                  <a:txBody>
                    <a:bodyPr/>
                    <a:lstStyle/>
                    <a:p>
                      <a:r>
                        <a:rPr lang="it-IT" dirty="0"/>
                        <a:t>Neutralità fiscale al momento della dotazione dei beni in trust; imposta successioni e donazioni in uscita all’attribuzione dei beni ai Beneficiari.</a:t>
                      </a:r>
                    </a:p>
                  </a:txBody>
                  <a:tcPr/>
                </a:tc>
                <a:tc>
                  <a:txBody>
                    <a:bodyPr/>
                    <a:lstStyle/>
                    <a:p>
                      <a:r>
                        <a:rPr lang="it-IT" dirty="0"/>
                        <a:t>Con l’obiettivo di consentire al contribuente una pianificazione fiscale, il Disponente (o il testatore) può decidere se scontare l’imposta in entrata o in uscita (*)</a:t>
                      </a:r>
                    </a:p>
                  </a:txBody>
                  <a:tcPr/>
                </a:tc>
                <a:extLst>
                  <a:ext uri="{0D108BD9-81ED-4DB2-BD59-A6C34878D82A}">
                    <a16:rowId xmlns:a16="http://schemas.microsoft.com/office/drawing/2014/main" val="2496308150"/>
                  </a:ext>
                </a:extLst>
              </a:tr>
            </a:tbl>
          </a:graphicData>
        </a:graphic>
      </p:graphicFrame>
      <p:sp>
        <p:nvSpPr>
          <p:cNvPr id="3" name="CasellaDiTesto 2">
            <a:extLst>
              <a:ext uri="{FF2B5EF4-FFF2-40B4-BE49-F238E27FC236}">
                <a16:creationId xmlns:a16="http://schemas.microsoft.com/office/drawing/2014/main" id="{5211B518-7CE8-1FF0-ED2A-042B0A3CE297}"/>
              </a:ext>
            </a:extLst>
          </p:cNvPr>
          <p:cNvSpPr txBox="1"/>
          <p:nvPr/>
        </p:nvSpPr>
        <p:spPr>
          <a:xfrm>
            <a:off x="1934883" y="8794865"/>
            <a:ext cx="21543077" cy="2862322"/>
          </a:xfrm>
          <a:prstGeom prst="rect">
            <a:avLst/>
          </a:prstGeom>
          <a:noFill/>
        </p:spPr>
        <p:txBody>
          <a:bodyPr wrap="none" rtlCol="0">
            <a:spAutoFit/>
          </a:bodyPr>
          <a:lstStyle/>
          <a:p>
            <a:r>
              <a:rPr lang="it-IT" dirty="0"/>
              <a:t>(*) se il Disponente sceglie per la corresponsione in entrata, nel caso in cui i beneficiari del trust </a:t>
            </a:r>
          </a:p>
          <a:p>
            <a:r>
              <a:rPr lang="it-IT" dirty="0"/>
              <a:t>non siano individuati, sarà necessario applicare l’aliquota più elevata all’8% senza alcuna franchigia.</a:t>
            </a:r>
          </a:p>
          <a:p>
            <a:r>
              <a:rPr lang="it-IT" dirty="0"/>
              <a:t>Ciò che pare certo è che la corresponsione della tassazione in entrata cristallizzerà l’adempimento come </a:t>
            </a:r>
          </a:p>
          <a:p>
            <a:r>
              <a:rPr lang="it-IT" dirty="0"/>
              <a:t>eseguito indipendentemente da quello che sarà il valore del patrimonio in uscita ed indipendentemente dalle</a:t>
            </a:r>
          </a:p>
          <a:p>
            <a:r>
              <a:rPr lang="it-IT" dirty="0"/>
              <a:t>franchigie e dalle aliquote che saranno in vigore al momento dell’attribuzione dei beni ai beneficiari.</a:t>
            </a:r>
          </a:p>
        </p:txBody>
      </p:sp>
    </p:spTree>
    <p:extLst>
      <p:ext uri="{BB962C8B-B14F-4D97-AF65-F5344CB8AC3E}">
        <p14:creationId xmlns:p14="http://schemas.microsoft.com/office/powerpoint/2010/main" val="108907885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egnaposto immagine 5" descr="Immagine che contiene testo&#10;&#10;Descrizione generata automaticamente">
            <a:extLst>
              <a:ext uri="{FF2B5EF4-FFF2-40B4-BE49-F238E27FC236}">
                <a16:creationId xmlns:a16="http://schemas.microsoft.com/office/drawing/2014/main" id="{BAEAEE29-F5B9-429C-B177-A64B20E4E897}"/>
              </a:ext>
            </a:extLst>
          </p:cNvPr>
          <p:cNvPicPr>
            <a:picLocks noGrp="1" noChangeAspect="1"/>
          </p:cNvPicPr>
          <p:nvPr>
            <p:ph type="pic" sz="quarter" idx="13"/>
          </p:nvPr>
        </p:nvPicPr>
        <p:blipFill rotWithShape="1">
          <a:blip r:embed="rId2">
            <a:extLst>
              <a:ext uri="{28A0092B-C50C-407E-A947-70E740481C1C}">
                <a14:useLocalDpi xmlns:a14="http://schemas.microsoft.com/office/drawing/2010/main" val="0"/>
              </a:ext>
            </a:extLst>
          </a:blip>
          <a:srcRect l="40" t="44394" r="-40" b="15240"/>
          <a:stretch/>
        </p:blipFill>
        <p:spPr>
          <a:xfrm>
            <a:off x="0" y="0"/>
            <a:ext cx="24387468" cy="6560820"/>
          </a:xfrm>
        </p:spPr>
      </p:pic>
      <p:sp>
        <p:nvSpPr>
          <p:cNvPr id="4" name="Segnaposto testo 3">
            <a:extLst>
              <a:ext uri="{FF2B5EF4-FFF2-40B4-BE49-F238E27FC236}">
                <a16:creationId xmlns:a16="http://schemas.microsoft.com/office/drawing/2014/main" id="{BB0327D5-90E4-4348-AF5C-30A8860985A3}"/>
              </a:ext>
            </a:extLst>
          </p:cNvPr>
          <p:cNvSpPr>
            <a:spLocks noGrp="1"/>
          </p:cNvSpPr>
          <p:nvPr>
            <p:ph type="body" sz="quarter" idx="14"/>
          </p:nvPr>
        </p:nvSpPr>
        <p:spPr/>
        <p:txBody>
          <a:bodyPr/>
          <a:lstStyle/>
          <a:p>
            <a:pPr marL="0" indent="0">
              <a:buNone/>
            </a:pPr>
            <a:r>
              <a:rPr lang="it-IT" dirty="0"/>
              <a:t>ARGOS Trustees srl</a:t>
            </a:r>
          </a:p>
          <a:p>
            <a:pPr marL="0" indent="0">
              <a:buNone/>
            </a:pPr>
            <a:r>
              <a:rPr lang="it-IT" dirty="0"/>
              <a:t>Corso Giacomo Matteotti, 1 – 20121 Milano</a:t>
            </a:r>
          </a:p>
          <a:p>
            <a:pPr marL="0" indent="0">
              <a:buNone/>
            </a:pPr>
            <a:r>
              <a:rPr lang="it-IT" dirty="0"/>
              <a:t>Tel. 02/76011473 – 0543/1711713</a:t>
            </a:r>
          </a:p>
          <a:p>
            <a:pPr marL="0" indent="0">
              <a:buNone/>
            </a:pPr>
            <a:r>
              <a:rPr lang="it-IT" dirty="0"/>
              <a:t>Sabrina Numa 348/6027692 – numa@argostrustees.it</a:t>
            </a:r>
          </a:p>
          <a:p>
            <a:pPr marL="0" indent="0">
              <a:buNone/>
            </a:pPr>
            <a:endParaRPr lang="it-IT" dirty="0"/>
          </a:p>
        </p:txBody>
      </p:sp>
      <p:sp>
        <p:nvSpPr>
          <p:cNvPr id="7" name="Titolo 5">
            <a:extLst>
              <a:ext uri="{FF2B5EF4-FFF2-40B4-BE49-F238E27FC236}">
                <a16:creationId xmlns:a16="http://schemas.microsoft.com/office/drawing/2014/main" id="{DBECA161-011C-453F-970D-F218A0AC7239}"/>
              </a:ext>
            </a:extLst>
          </p:cNvPr>
          <p:cNvSpPr txBox="1">
            <a:spLocks/>
          </p:cNvSpPr>
          <p:nvPr/>
        </p:nvSpPr>
        <p:spPr>
          <a:xfrm>
            <a:off x="1735852" y="2988477"/>
            <a:ext cx="21025723" cy="1791268"/>
          </a:xfrm>
          <a:prstGeom prst="rect">
            <a:avLst/>
          </a:prstGeom>
        </p:spPr>
        <p:txBody>
          <a:bodyPr/>
          <a:lstStyle>
            <a:lvl1pPr algn="l" defTabSz="1828434" rtl="0" eaLnBrk="1" latinLnBrk="0" hangingPunct="1">
              <a:lnSpc>
                <a:spcPct val="90000"/>
              </a:lnSpc>
              <a:spcBef>
                <a:spcPct val="0"/>
              </a:spcBef>
              <a:buNone/>
              <a:defRPr lang="en-US" sz="6000" b="0" kern="1200">
                <a:solidFill>
                  <a:srgbClr val="007855"/>
                </a:solidFill>
                <a:latin typeface="Poppins SemiBold" panose="00000700000000000000" pitchFamily="2" charset="0"/>
                <a:ea typeface="Poppins SemiBold" panose="00000700000000000000" pitchFamily="2" charset="0"/>
                <a:cs typeface="Poppins SemiBold" panose="00000700000000000000" pitchFamily="2" charset="0"/>
              </a:defRPr>
            </a:lvl1pPr>
          </a:lstStyle>
          <a:p>
            <a:r>
              <a:rPr lang="it-IT" dirty="0">
                <a:solidFill>
                  <a:schemeClr val="bg1"/>
                </a:solidFill>
              </a:rPr>
              <a:t>Siamo a vostra disposizione</a:t>
            </a:r>
          </a:p>
        </p:txBody>
      </p:sp>
      <p:pic>
        <p:nvPicPr>
          <p:cNvPr id="5" name="Immagine 4">
            <a:extLst>
              <a:ext uri="{FF2B5EF4-FFF2-40B4-BE49-F238E27FC236}">
                <a16:creationId xmlns:a16="http://schemas.microsoft.com/office/drawing/2014/main" id="{18F18C4E-A9EE-480F-A822-B2A1719DEB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80187" y="7393773"/>
            <a:ext cx="3333750" cy="3333750"/>
          </a:xfrm>
          <a:prstGeom prst="rect">
            <a:avLst/>
          </a:prstGeom>
        </p:spPr>
      </p:pic>
    </p:spTree>
    <p:extLst>
      <p:ext uri="{BB962C8B-B14F-4D97-AF65-F5344CB8AC3E}">
        <p14:creationId xmlns:p14="http://schemas.microsoft.com/office/powerpoint/2010/main" val="227582159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ttangolo 9">
            <a:extLst>
              <a:ext uri="{FF2B5EF4-FFF2-40B4-BE49-F238E27FC236}">
                <a16:creationId xmlns:a16="http://schemas.microsoft.com/office/drawing/2014/main" id="{621EC5ED-C457-616D-75B4-B1EF2D93662E}"/>
              </a:ext>
            </a:extLst>
          </p:cNvPr>
          <p:cNvSpPr/>
          <p:nvPr/>
        </p:nvSpPr>
        <p:spPr>
          <a:xfrm>
            <a:off x="0" y="1786"/>
            <a:ext cx="24377650" cy="6855874"/>
          </a:xfrm>
          <a:prstGeom prst="rect">
            <a:avLst/>
          </a:prstGeom>
          <a:solidFill>
            <a:srgbClr val="3361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7198" dirty="0"/>
          </a:p>
        </p:txBody>
      </p:sp>
      <p:sp>
        <p:nvSpPr>
          <p:cNvPr id="8" name="Rettangolo 7">
            <a:extLst>
              <a:ext uri="{FF2B5EF4-FFF2-40B4-BE49-F238E27FC236}">
                <a16:creationId xmlns:a16="http://schemas.microsoft.com/office/drawing/2014/main" id="{F2248203-C993-1E81-ED74-4333D2F5420E}"/>
              </a:ext>
            </a:extLst>
          </p:cNvPr>
          <p:cNvSpPr/>
          <p:nvPr/>
        </p:nvSpPr>
        <p:spPr>
          <a:xfrm>
            <a:off x="0" y="6857661"/>
            <a:ext cx="24377650" cy="1776167"/>
          </a:xfrm>
          <a:prstGeom prst="rect">
            <a:avLst/>
          </a:prstGeom>
          <a:solidFill>
            <a:srgbClr val="D2D2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7198"/>
          </a:p>
        </p:txBody>
      </p:sp>
      <p:sp>
        <p:nvSpPr>
          <p:cNvPr id="2" name="Titolo 1">
            <a:extLst>
              <a:ext uri="{FF2B5EF4-FFF2-40B4-BE49-F238E27FC236}">
                <a16:creationId xmlns:a16="http://schemas.microsoft.com/office/drawing/2014/main" id="{DD252DA2-5980-5DD4-7DA1-53D1C5A3B63C}"/>
              </a:ext>
            </a:extLst>
          </p:cNvPr>
          <p:cNvSpPr>
            <a:spLocks noGrp="1"/>
          </p:cNvSpPr>
          <p:nvPr>
            <p:ph type="title"/>
          </p:nvPr>
        </p:nvSpPr>
        <p:spPr>
          <a:xfrm>
            <a:off x="1675964" y="1427982"/>
            <a:ext cx="21025723" cy="2946417"/>
          </a:xfrm>
          <a:noFill/>
        </p:spPr>
        <p:txBody>
          <a:bodyPr>
            <a:noAutofit/>
          </a:bodyPr>
          <a:lstStyle/>
          <a:p>
            <a:pPr algn="ctr"/>
            <a:r>
              <a:rPr lang="it-IT" sz="9598" b="1" dirty="0">
                <a:solidFill>
                  <a:schemeClr val="bg1"/>
                </a:solidFill>
                <a:latin typeface="Calibri Light" panose="020F0302020204030204" pitchFamily="34" charset="0"/>
                <a:ea typeface="Calibri" panose="020F0502020204030204" pitchFamily="34" charset="0"/>
              </a:rPr>
              <a:t>Gina Lollobrigida</a:t>
            </a:r>
            <a:br>
              <a:rPr lang="it-IT" sz="9598" b="1" dirty="0">
                <a:solidFill>
                  <a:schemeClr val="bg1"/>
                </a:solidFill>
                <a:latin typeface="Calibri Light" panose="020F0302020204030204" pitchFamily="34" charset="0"/>
                <a:ea typeface="Calibri" panose="020F0502020204030204" pitchFamily="34" charset="0"/>
              </a:rPr>
            </a:br>
            <a:r>
              <a:rPr lang="it-IT" sz="4799" dirty="0">
                <a:solidFill>
                  <a:schemeClr val="bg1"/>
                </a:solidFill>
                <a:latin typeface="Calibri Light" panose="020F0302020204030204" pitchFamily="34" charset="0"/>
                <a:ea typeface="Calibri" panose="020F0502020204030204" pitchFamily="34" charset="0"/>
              </a:rPr>
              <a:t>2023</a:t>
            </a:r>
            <a:endParaRPr lang="it-IT" sz="4799" dirty="0">
              <a:solidFill>
                <a:schemeClr val="bg1"/>
              </a:solidFill>
            </a:endParaRPr>
          </a:p>
        </p:txBody>
      </p:sp>
      <p:sp>
        <p:nvSpPr>
          <p:cNvPr id="4" name="Segnaposto contenuto 3">
            <a:extLst>
              <a:ext uri="{FF2B5EF4-FFF2-40B4-BE49-F238E27FC236}">
                <a16:creationId xmlns:a16="http://schemas.microsoft.com/office/drawing/2014/main" id="{68E87065-5E37-64EB-67E9-4464615B890B}"/>
              </a:ext>
            </a:extLst>
          </p:cNvPr>
          <p:cNvSpPr>
            <a:spLocks noGrp="1"/>
          </p:cNvSpPr>
          <p:nvPr>
            <p:ph sz="half" idx="2"/>
          </p:nvPr>
        </p:nvSpPr>
        <p:spPr>
          <a:xfrm>
            <a:off x="1675963" y="9706606"/>
            <a:ext cx="20642647" cy="1523667"/>
          </a:xfrm>
        </p:spPr>
        <p:txBody>
          <a:bodyPr>
            <a:noAutofit/>
          </a:bodyPr>
          <a:lstStyle/>
          <a:p>
            <a:pPr marL="0" indent="0" algn="ctr">
              <a:lnSpc>
                <a:spcPct val="120000"/>
              </a:lnSpc>
              <a:buNone/>
            </a:pPr>
            <a:r>
              <a:rPr lang="it-IT" sz="3999" b="1" dirty="0">
                <a:latin typeface="Calibri Light" panose="020F0302020204030204" pitchFamily="34" charset="0"/>
                <a:ea typeface="Calibri" panose="020F0502020204030204" pitchFamily="34" charset="0"/>
              </a:rPr>
              <a:t>Sabrina Numa</a:t>
            </a:r>
            <a:br>
              <a:rPr lang="it-IT" sz="3599" dirty="0">
                <a:latin typeface="Calibri Light" panose="020F0302020204030204" pitchFamily="34" charset="0"/>
                <a:ea typeface="Calibri" panose="020F0502020204030204" pitchFamily="34" charset="0"/>
              </a:rPr>
            </a:br>
            <a:r>
              <a:rPr lang="it-IT" sz="3199" dirty="0">
                <a:latin typeface="Calibri Light" panose="020F0302020204030204" pitchFamily="34" charset="0"/>
                <a:ea typeface="Calibri" panose="020F0502020204030204" pitchFamily="34" charset="0"/>
              </a:rPr>
              <a:t>amministratore delegato Argos Trustees, Vice Presidente ANCP</a:t>
            </a:r>
            <a:r>
              <a:rPr lang="it-IT" sz="3199" dirty="0"/>
              <a:t> </a:t>
            </a:r>
          </a:p>
        </p:txBody>
      </p:sp>
      <p:sp>
        <p:nvSpPr>
          <p:cNvPr id="6" name="CasellaDiTesto 5">
            <a:extLst>
              <a:ext uri="{FF2B5EF4-FFF2-40B4-BE49-F238E27FC236}">
                <a16:creationId xmlns:a16="http://schemas.microsoft.com/office/drawing/2014/main" id="{8167EFC9-0C25-3DD4-25EA-CC6196786DAF}"/>
              </a:ext>
            </a:extLst>
          </p:cNvPr>
          <p:cNvSpPr txBox="1"/>
          <p:nvPr/>
        </p:nvSpPr>
        <p:spPr>
          <a:xfrm>
            <a:off x="1830501" y="4831405"/>
            <a:ext cx="20821124" cy="953979"/>
          </a:xfrm>
          <a:prstGeom prst="rect">
            <a:avLst/>
          </a:prstGeom>
          <a:noFill/>
        </p:spPr>
        <p:txBody>
          <a:bodyPr wrap="square" rtlCol="0">
            <a:spAutoFit/>
          </a:bodyPr>
          <a:lstStyle/>
          <a:p>
            <a:pPr algn="ctr"/>
            <a:r>
              <a:rPr lang="it-IT" sz="5599" dirty="0">
                <a:solidFill>
                  <a:schemeClr val="bg1">
                    <a:lumMod val="95000"/>
                  </a:schemeClr>
                </a:solidFill>
                <a:latin typeface="Calibri Light" panose="020F0302020204030204" pitchFamily="34" charset="0"/>
                <a:ea typeface="Calibri" panose="020F0502020204030204" pitchFamily="34" charset="0"/>
              </a:rPr>
              <a:t>Una successione testamentaria </a:t>
            </a:r>
            <a:endParaRPr lang="it-IT" sz="5599" dirty="0">
              <a:solidFill>
                <a:schemeClr val="bg1">
                  <a:lumMod val="95000"/>
                </a:schemeClr>
              </a:solidFill>
            </a:endParaRPr>
          </a:p>
        </p:txBody>
      </p:sp>
      <p:pic>
        <p:nvPicPr>
          <p:cNvPr id="7" name="Immagine 6">
            <a:extLst>
              <a:ext uri="{FF2B5EF4-FFF2-40B4-BE49-F238E27FC236}">
                <a16:creationId xmlns:a16="http://schemas.microsoft.com/office/drawing/2014/main" id="{595D402F-95D1-1378-4AE0-519FB27A6521}"/>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0753375" y="6857660"/>
            <a:ext cx="2487822" cy="1523667"/>
          </a:xfrm>
          <a:prstGeom prst="rect">
            <a:avLst/>
          </a:prstGeom>
        </p:spPr>
      </p:pic>
    </p:spTree>
    <p:extLst>
      <p:ext uri="{BB962C8B-B14F-4D97-AF65-F5344CB8AC3E}">
        <p14:creationId xmlns:p14="http://schemas.microsoft.com/office/powerpoint/2010/main" val="571309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97E35ADD-393E-9562-2521-776737EF6B41}"/>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1366404" y="12352694"/>
            <a:ext cx="1644842" cy="1007384"/>
          </a:xfrm>
          <a:prstGeom prst="rect">
            <a:avLst/>
          </a:prstGeom>
        </p:spPr>
      </p:pic>
      <p:sp>
        <p:nvSpPr>
          <p:cNvPr id="4" name="Titolo 3">
            <a:extLst>
              <a:ext uri="{FF2B5EF4-FFF2-40B4-BE49-F238E27FC236}">
                <a16:creationId xmlns:a16="http://schemas.microsoft.com/office/drawing/2014/main" id="{7B178D01-EF3C-3D0C-0587-F95700C6D61A}"/>
              </a:ext>
            </a:extLst>
          </p:cNvPr>
          <p:cNvSpPr>
            <a:spLocks noGrp="1"/>
          </p:cNvSpPr>
          <p:nvPr>
            <p:ph type="title"/>
          </p:nvPr>
        </p:nvSpPr>
        <p:spPr>
          <a:xfrm>
            <a:off x="1364762" y="1091007"/>
            <a:ext cx="17424183" cy="914160"/>
          </a:xfrm>
        </p:spPr>
        <p:txBody>
          <a:bodyPr>
            <a:noAutofit/>
          </a:bodyPr>
          <a:lstStyle/>
          <a:p>
            <a:r>
              <a:rPr lang="it-IT" sz="5599" dirty="0">
                <a:solidFill>
                  <a:srgbClr val="336192"/>
                </a:solidFill>
              </a:rPr>
              <a:t>Brevi cenni di vita</a:t>
            </a:r>
          </a:p>
        </p:txBody>
      </p:sp>
      <p:sp>
        <p:nvSpPr>
          <p:cNvPr id="5" name="Segnaposto contenuto 4">
            <a:extLst>
              <a:ext uri="{FF2B5EF4-FFF2-40B4-BE49-F238E27FC236}">
                <a16:creationId xmlns:a16="http://schemas.microsoft.com/office/drawing/2014/main" id="{5D6B1969-3B2D-CC48-45E3-C87A1661ED7C}"/>
              </a:ext>
            </a:extLst>
          </p:cNvPr>
          <p:cNvSpPr>
            <a:spLocks noGrp="1"/>
          </p:cNvSpPr>
          <p:nvPr>
            <p:ph idx="1"/>
          </p:nvPr>
        </p:nvSpPr>
        <p:spPr>
          <a:xfrm>
            <a:off x="1364760" y="2335816"/>
            <a:ext cx="14895652" cy="9686229"/>
          </a:xfrm>
        </p:spPr>
        <p:txBody>
          <a:bodyPr>
            <a:normAutofit fontScale="92500" lnSpcReduction="10000"/>
          </a:bodyPr>
          <a:lstStyle/>
          <a:p>
            <a:pPr algn="just"/>
            <a:r>
              <a:rPr lang="it-IT" sz="3199" dirty="0"/>
              <a:t>Nacque a Subiaco, in provincia di Roma, il 4 luglio 1927, seconda dei sei figli di Giovanni Lollobrigida, un facoltoso produttore di mobili che perse le sue proprietà a causa di un bombardamento angloamericano, e di Giuseppina Mercuri.</a:t>
            </a:r>
          </a:p>
          <a:p>
            <a:pPr algn="just"/>
            <a:r>
              <a:rPr lang="it-IT" sz="3199" dirty="0"/>
              <a:t>Nel 1944, ancor prima dell'arrivo degli Alleati, la famiglia si trasferì a Roma iscrivendo Gina all'Istituto di belle arti. La famiglia non era più benestante, e quindi per mantenersi agli studi lei vendeva delle caricature disegnate col carboncino e posava per i primi fotoromanzi, con lo pseudonimo di Diana Loris. </a:t>
            </a:r>
          </a:p>
          <a:p>
            <a:pPr algn="just"/>
            <a:r>
              <a:rPr lang="it-IT" sz="3199" dirty="0"/>
              <a:t>Nella primavera del 1947 partecipò al concorso di Miss Roma e si classificò seconda, ottenendo un tale successo di pubblico che venne invitata a Stresa per le finali di Miss Italia, dove arrivò al terzo posto dopo Lucia Bosè e Gianna Maria Canale, future stelle del cinema come lei.</a:t>
            </a:r>
          </a:p>
          <a:p>
            <a:pPr algn="just"/>
            <a:r>
              <a:rPr lang="it-IT" sz="3199" dirty="0"/>
              <a:t>Nel gennaio 1949 sposò il medico sloveno Milko </a:t>
            </a:r>
            <a:r>
              <a:rPr lang="it-IT" sz="3199" dirty="0" err="1"/>
              <a:t>Škofič</a:t>
            </a:r>
            <a:r>
              <a:rPr lang="it-IT" sz="3199" dirty="0"/>
              <a:t> che prestava servizio fra i profughi temporaneamente alloggiati a Cinecittà. Nel luglio 1957 ebbero un figlio, Andrea Milko </a:t>
            </a:r>
            <a:r>
              <a:rPr lang="it-IT" sz="3199" dirty="0" err="1"/>
              <a:t>Škofič</a:t>
            </a:r>
            <a:r>
              <a:rPr lang="it-IT" sz="3199" dirty="0"/>
              <a:t>, che darà loro un nipote, Dimitri, nato nel 1994. Nel 1971 divorziò dal marito, da cui viveva separata da almeno cinque anni</a:t>
            </a:r>
          </a:p>
          <a:p>
            <a:pPr algn="just"/>
            <a:r>
              <a:rPr lang="it-IT" sz="3199" dirty="0"/>
              <a:t>Considerata una delle maggiori attrici del cinema italiano, è stata diretta da grandi registi italiani e stranieri affiancando divi di fama mondiale. Dal 1997 si era allontanata dagli schermi cinematografici.</a:t>
            </a:r>
          </a:p>
          <a:p>
            <a:pPr algn="just"/>
            <a:r>
              <a:rPr lang="it-IT" sz="3199" dirty="0"/>
              <a:t>Nel settembre 2022 venne ricoverata a causa di una caduta con conseguente rottura del femore, per la quale venne in seguito operata. Successivamente venne nuovamente ricoverata in una clinica privata di Roma, dove si spense il 16 gennaio 2023, all'età di 95 anni, a causa dell'aggravarsi delle sue condizioni di salute.</a:t>
            </a:r>
          </a:p>
        </p:txBody>
      </p:sp>
      <p:cxnSp>
        <p:nvCxnSpPr>
          <p:cNvPr id="7" name="Connettore diritto 6">
            <a:extLst>
              <a:ext uri="{FF2B5EF4-FFF2-40B4-BE49-F238E27FC236}">
                <a16:creationId xmlns:a16="http://schemas.microsoft.com/office/drawing/2014/main" id="{FF5E222D-7808-5CFE-5469-120854BAD34D}"/>
              </a:ext>
            </a:extLst>
          </p:cNvPr>
          <p:cNvCxnSpPr>
            <a:cxnSpLocks/>
            <a:endCxn id="4" idx="2"/>
          </p:cNvCxnSpPr>
          <p:nvPr/>
        </p:nvCxnSpPr>
        <p:spPr>
          <a:xfrm>
            <a:off x="1364761" y="2005166"/>
            <a:ext cx="8712093" cy="0"/>
          </a:xfrm>
          <a:prstGeom prst="line">
            <a:avLst/>
          </a:prstGeom>
          <a:ln w="28575">
            <a:solidFill>
              <a:srgbClr val="494E50"/>
            </a:solidFill>
          </a:ln>
        </p:spPr>
        <p:style>
          <a:lnRef idx="1">
            <a:schemeClr val="dk1"/>
          </a:lnRef>
          <a:fillRef idx="0">
            <a:schemeClr val="dk1"/>
          </a:fillRef>
          <a:effectRef idx="0">
            <a:schemeClr val="dk1"/>
          </a:effectRef>
          <a:fontRef idx="minor">
            <a:schemeClr val="tx1"/>
          </a:fontRef>
        </p:style>
      </p:cxnSp>
      <p:pic>
        <p:nvPicPr>
          <p:cNvPr id="1026" name="Picture 2">
            <a:extLst>
              <a:ext uri="{FF2B5EF4-FFF2-40B4-BE49-F238E27FC236}">
                <a16:creationId xmlns:a16="http://schemas.microsoft.com/office/drawing/2014/main" id="{CFF0ADD4-E8E7-3B5D-EC5A-6C0A904179E4}"/>
              </a:ext>
            </a:extLst>
          </p:cNvPr>
          <p:cNvPicPr>
            <a:picLocks noChangeAspect="1" noChangeArrowheads="1"/>
          </p:cNvPicPr>
          <p:nvPr/>
        </p:nvPicPr>
        <p:blipFill>
          <a:blip r:embed="rId3"/>
          <a:srcRect/>
          <a:stretch/>
        </p:blipFill>
        <p:spPr bwMode="auto">
          <a:xfrm>
            <a:off x="17004453" y="2335817"/>
            <a:ext cx="5656641" cy="7542189"/>
          </a:xfrm>
          <a:prstGeom prst="rect">
            <a:avLst/>
          </a:prstGeom>
          <a:noFill/>
          <a:extLst>
            <a:ext uri="{909E8E84-426E-40DD-AFC4-6F175D3DCCD1}">
              <a14:hiddenFill xmlns:a14="http://schemas.microsoft.com/office/drawing/2010/main">
                <a:solidFill>
                  <a:srgbClr val="FFFFFF"/>
                </a:solidFill>
              </a14:hiddenFill>
            </a:ext>
          </a:extLst>
        </p:spPr>
      </p:pic>
      <p:pic>
        <p:nvPicPr>
          <p:cNvPr id="6" name="Immagine 5">
            <a:extLst>
              <a:ext uri="{FF2B5EF4-FFF2-40B4-BE49-F238E27FC236}">
                <a16:creationId xmlns:a16="http://schemas.microsoft.com/office/drawing/2014/main" id="{231C12D3-ACE6-B222-93E4-66179019F3D9}"/>
              </a:ext>
            </a:extLst>
          </p:cNvPr>
          <p:cNvPicPr>
            <a:picLocks noChangeAspect="1"/>
          </p:cNvPicPr>
          <p:nvPr/>
        </p:nvPicPr>
        <p:blipFill>
          <a:blip r:embed="rId4" cstate="screen">
            <a:extLst>
              <a:ext uri="{28A0092B-C50C-407E-A947-70E740481C1C}">
                <a14:useLocalDpi xmlns:a14="http://schemas.microsoft.com/office/drawing/2010/main"/>
              </a:ext>
            </a:extLst>
          </a:blip>
          <a:srcRect/>
          <a:stretch/>
        </p:blipFill>
        <p:spPr>
          <a:xfrm>
            <a:off x="20051180" y="347619"/>
            <a:ext cx="2961711" cy="1486775"/>
          </a:xfrm>
          <a:prstGeom prst="rect">
            <a:avLst/>
          </a:prstGeom>
        </p:spPr>
      </p:pic>
      <p:sp>
        <p:nvSpPr>
          <p:cNvPr id="9" name="Rettangolo con un angolo arrotondato 8">
            <a:extLst>
              <a:ext uri="{FF2B5EF4-FFF2-40B4-BE49-F238E27FC236}">
                <a16:creationId xmlns:a16="http://schemas.microsoft.com/office/drawing/2014/main" id="{CDAA88C2-2CE4-9A25-69B2-97FE516B238C}"/>
              </a:ext>
            </a:extLst>
          </p:cNvPr>
          <p:cNvSpPr/>
          <p:nvPr/>
        </p:nvSpPr>
        <p:spPr>
          <a:xfrm flipV="1">
            <a:off x="0" y="1787"/>
            <a:ext cx="19878158" cy="914156"/>
          </a:xfrm>
          <a:prstGeom prst="round1Rect">
            <a:avLst>
              <a:gd name="adj" fmla="val 50000"/>
            </a:avLst>
          </a:prstGeom>
          <a:solidFill>
            <a:srgbClr val="3361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7198" dirty="0"/>
          </a:p>
        </p:txBody>
      </p:sp>
      <p:sp>
        <p:nvSpPr>
          <p:cNvPr id="13" name="CasellaDiTesto 12">
            <a:extLst>
              <a:ext uri="{FF2B5EF4-FFF2-40B4-BE49-F238E27FC236}">
                <a16:creationId xmlns:a16="http://schemas.microsoft.com/office/drawing/2014/main" id="{74BABAF0-FF4E-61FA-D60F-D9B868D8A695}"/>
              </a:ext>
            </a:extLst>
          </p:cNvPr>
          <p:cNvSpPr txBox="1"/>
          <p:nvPr/>
        </p:nvSpPr>
        <p:spPr>
          <a:xfrm>
            <a:off x="1203282" y="89627"/>
            <a:ext cx="14895650" cy="646203"/>
          </a:xfrm>
          <a:prstGeom prst="rect">
            <a:avLst/>
          </a:prstGeom>
          <a:noFill/>
        </p:spPr>
        <p:txBody>
          <a:bodyPr wrap="square">
            <a:spAutoFit/>
          </a:bodyPr>
          <a:lstStyle/>
          <a:p>
            <a:r>
              <a:rPr lang="it-IT" sz="3599" spc="100" dirty="0">
                <a:solidFill>
                  <a:schemeClr val="bg1"/>
                </a:solidFill>
                <a:latin typeface="Calibri Light" panose="020F0302020204030204" pitchFamily="34" charset="0"/>
                <a:ea typeface="Calibri" panose="020F0502020204030204" pitchFamily="34" charset="0"/>
              </a:rPr>
              <a:t>GINA LOLLOBRIGIDA – 2023 | UNA SUCCESSIONE TESTAMENTARIA </a:t>
            </a:r>
            <a:endParaRPr lang="en-GB" sz="7198" spc="100" dirty="0"/>
          </a:p>
        </p:txBody>
      </p:sp>
    </p:spTree>
    <p:extLst>
      <p:ext uri="{BB962C8B-B14F-4D97-AF65-F5344CB8AC3E}">
        <p14:creationId xmlns:p14="http://schemas.microsoft.com/office/powerpoint/2010/main" val="3117531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A06AE568-F8D5-45B2-BD32-DC11B6B5D55C}"/>
              </a:ext>
            </a:extLst>
          </p:cNvPr>
          <p:cNvSpPr>
            <a:spLocks noGrp="1"/>
          </p:cNvSpPr>
          <p:nvPr>
            <p:ph type="title"/>
          </p:nvPr>
        </p:nvSpPr>
        <p:spPr>
          <a:xfrm>
            <a:off x="1828362" y="3094622"/>
            <a:ext cx="21025723" cy="1791268"/>
          </a:xfrm>
        </p:spPr>
        <p:txBody>
          <a:bodyPr/>
          <a:lstStyle/>
          <a:p>
            <a:r>
              <a:rPr lang="it-IT" spc="400" dirty="0">
                <a:latin typeface="Poppins Light" panose="00000400000000000000" pitchFamily="2" charset="0"/>
                <a:cs typeface="Poppins Light" panose="00000400000000000000" pitchFamily="2" charset="0"/>
              </a:rPr>
              <a:t>La successione di Gina </a:t>
            </a:r>
            <a:r>
              <a:rPr lang="it-IT" spc="400" dirty="0" err="1">
                <a:latin typeface="Poppins Light" panose="00000400000000000000" pitchFamily="2" charset="0"/>
                <a:cs typeface="Poppins Light" panose="00000400000000000000" pitchFamily="2" charset="0"/>
              </a:rPr>
              <a:t>Lollobridgida</a:t>
            </a:r>
            <a:endParaRPr lang="it-IT" spc="400" dirty="0">
              <a:latin typeface="Poppins Light" panose="00000400000000000000" pitchFamily="2" charset="0"/>
              <a:cs typeface="Poppins Light" panose="00000400000000000000" pitchFamily="2" charset="0"/>
            </a:endParaRPr>
          </a:p>
        </p:txBody>
      </p:sp>
      <p:sp>
        <p:nvSpPr>
          <p:cNvPr id="3" name="Titolo 5">
            <a:extLst>
              <a:ext uri="{FF2B5EF4-FFF2-40B4-BE49-F238E27FC236}">
                <a16:creationId xmlns:a16="http://schemas.microsoft.com/office/drawing/2014/main" id="{44025B05-D42D-44BB-BAC7-51910853EAA3}"/>
              </a:ext>
            </a:extLst>
          </p:cNvPr>
          <p:cNvSpPr txBox="1">
            <a:spLocks/>
          </p:cNvSpPr>
          <p:nvPr/>
        </p:nvSpPr>
        <p:spPr>
          <a:xfrm>
            <a:off x="1828362" y="5440145"/>
            <a:ext cx="21025723" cy="1791268"/>
          </a:xfrm>
          <a:prstGeom prst="rect">
            <a:avLst/>
          </a:prstGeom>
        </p:spPr>
        <p:txBody>
          <a:bodyPr vert="horz" lIns="182843" tIns="91422" rIns="182843" bIns="91422" rtlCol="0" anchor="ctr">
            <a:normAutofit/>
          </a:bodyPr>
          <a:lstStyle>
            <a:lvl1pPr algn="l" defTabSz="1828434" rtl="0" eaLnBrk="1" latinLnBrk="0" hangingPunct="1">
              <a:lnSpc>
                <a:spcPct val="90000"/>
              </a:lnSpc>
              <a:spcBef>
                <a:spcPct val="0"/>
              </a:spcBef>
              <a:buNone/>
              <a:defRPr lang="en-US" sz="6000" b="0" kern="1200">
                <a:solidFill>
                  <a:schemeClr val="bg1"/>
                </a:solidFill>
                <a:latin typeface="Poppins SemiBold" panose="00000700000000000000" pitchFamily="2" charset="0"/>
                <a:ea typeface="Poppins SemiBold" panose="00000700000000000000" pitchFamily="2" charset="0"/>
                <a:cs typeface="Poppins SemiBold" panose="00000700000000000000" pitchFamily="2" charset="0"/>
              </a:defRPr>
            </a:lvl1pPr>
          </a:lstStyle>
          <a:p>
            <a:r>
              <a:rPr lang="it-IT" sz="9600" dirty="0"/>
              <a:t>Il patrimonio</a:t>
            </a:r>
          </a:p>
        </p:txBody>
      </p:sp>
    </p:spTree>
    <p:extLst>
      <p:ext uri="{BB962C8B-B14F-4D97-AF65-F5344CB8AC3E}">
        <p14:creationId xmlns:p14="http://schemas.microsoft.com/office/powerpoint/2010/main" val="59716581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97E35ADD-393E-9562-2521-776737EF6B41}"/>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1366404" y="11050751"/>
            <a:ext cx="1644842" cy="1007384"/>
          </a:xfrm>
          <a:prstGeom prst="rect">
            <a:avLst/>
          </a:prstGeom>
        </p:spPr>
      </p:pic>
      <p:sp>
        <p:nvSpPr>
          <p:cNvPr id="4" name="Titolo 3">
            <a:extLst>
              <a:ext uri="{FF2B5EF4-FFF2-40B4-BE49-F238E27FC236}">
                <a16:creationId xmlns:a16="http://schemas.microsoft.com/office/drawing/2014/main" id="{7B178D01-EF3C-3D0C-0587-F95700C6D61A}"/>
              </a:ext>
            </a:extLst>
          </p:cNvPr>
          <p:cNvSpPr>
            <a:spLocks noGrp="1"/>
          </p:cNvSpPr>
          <p:nvPr>
            <p:ph type="title"/>
          </p:nvPr>
        </p:nvSpPr>
        <p:spPr>
          <a:xfrm>
            <a:off x="1364762" y="1191043"/>
            <a:ext cx="17424183" cy="914160"/>
          </a:xfrm>
        </p:spPr>
        <p:txBody>
          <a:bodyPr>
            <a:noAutofit/>
          </a:bodyPr>
          <a:lstStyle/>
          <a:p>
            <a:r>
              <a:rPr lang="it-IT" sz="5599" dirty="0">
                <a:solidFill>
                  <a:srgbClr val="336192"/>
                </a:solidFill>
              </a:rPr>
              <a:t>Il patrimonio</a:t>
            </a:r>
          </a:p>
        </p:txBody>
      </p:sp>
      <p:cxnSp>
        <p:nvCxnSpPr>
          <p:cNvPr id="7" name="Connettore diritto 6">
            <a:extLst>
              <a:ext uri="{FF2B5EF4-FFF2-40B4-BE49-F238E27FC236}">
                <a16:creationId xmlns:a16="http://schemas.microsoft.com/office/drawing/2014/main" id="{FF5E222D-7808-5CFE-5469-120854BAD34D}"/>
              </a:ext>
            </a:extLst>
          </p:cNvPr>
          <p:cNvCxnSpPr>
            <a:cxnSpLocks/>
          </p:cNvCxnSpPr>
          <p:nvPr/>
        </p:nvCxnSpPr>
        <p:spPr>
          <a:xfrm>
            <a:off x="1364761" y="2319154"/>
            <a:ext cx="8712093" cy="0"/>
          </a:xfrm>
          <a:prstGeom prst="line">
            <a:avLst/>
          </a:prstGeom>
          <a:ln w="28575">
            <a:solidFill>
              <a:srgbClr val="494E50"/>
            </a:solidFill>
          </a:ln>
        </p:spPr>
        <p:style>
          <a:lnRef idx="1">
            <a:schemeClr val="dk1"/>
          </a:lnRef>
          <a:fillRef idx="0">
            <a:schemeClr val="dk1"/>
          </a:fillRef>
          <a:effectRef idx="0">
            <a:schemeClr val="dk1"/>
          </a:effectRef>
          <a:fontRef idx="minor">
            <a:schemeClr val="tx1"/>
          </a:fontRef>
        </p:style>
      </p:cxnSp>
      <p:pic>
        <p:nvPicPr>
          <p:cNvPr id="6" name="Immagine 5">
            <a:extLst>
              <a:ext uri="{FF2B5EF4-FFF2-40B4-BE49-F238E27FC236}">
                <a16:creationId xmlns:a16="http://schemas.microsoft.com/office/drawing/2014/main" id="{231C12D3-ACE6-B222-93E4-66179019F3D9}"/>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20051180" y="347619"/>
            <a:ext cx="2961711" cy="1486775"/>
          </a:xfrm>
          <a:prstGeom prst="rect">
            <a:avLst/>
          </a:prstGeom>
        </p:spPr>
      </p:pic>
      <p:sp>
        <p:nvSpPr>
          <p:cNvPr id="9" name="Rettangolo con un angolo arrotondato 8">
            <a:extLst>
              <a:ext uri="{FF2B5EF4-FFF2-40B4-BE49-F238E27FC236}">
                <a16:creationId xmlns:a16="http://schemas.microsoft.com/office/drawing/2014/main" id="{CDAA88C2-2CE4-9A25-69B2-97FE516B238C}"/>
              </a:ext>
            </a:extLst>
          </p:cNvPr>
          <p:cNvSpPr/>
          <p:nvPr/>
        </p:nvSpPr>
        <p:spPr>
          <a:xfrm flipV="1">
            <a:off x="0" y="1787"/>
            <a:ext cx="19878158" cy="914156"/>
          </a:xfrm>
          <a:prstGeom prst="round1Rect">
            <a:avLst>
              <a:gd name="adj" fmla="val 50000"/>
            </a:avLst>
          </a:prstGeom>
          <a:solidFill>
            <a:srgbClr val="3361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7198" dirty="0"/>
          </a:p>
        </p:txBody>
      </p:sp>
      <p:sp>
        <p:nvSpPr>
          <p:cNvPr id="13" name="CasellaDiTesto 12">
            <a:extLst>
              <a:ext uri="{FF2B5EF4-FFF2-40B4-BE49-F238E27FC236}">
                <a16:creationId xmlns:a16="http://schemas.microsoft.com/office/drawing/2014/main" id="{74BABAF0-FF4E-61FA-D60F-D9B868D8A695}"/>
              </a:ext>
            </a:extLst>
          </p:cNvPr>
          <p:cNvSpPr txBox="1"/>
          <p:nvPr/>
        </p:nvSpPr>
        <p:spPr>
          <a:xfrm>
            <a:off x="1203282" y="89627"/>
            <a:ext cx="14895650" cy="646203"/>
          </a:xfrm>
          <a:prstGeom prst="rect">
            <a:avLst/>
          </a:prstGeom>
          <a:noFill/>
        </p:spPr>
        <p:txBody>
          <a:bodyPr wrap="square">
            <a:spAutoFit/>
          </a:bodyPr>
          <a:lstStyle/>
          <a:p>
            <a:r>
              <a:rPr lang="it-IT" sz="3599" spc="100" dirty="0">
                <a:solidFill>
                  <a:schemeClr val="bg1"/>
                </a:solidFill>
                <a:latin typeface="Calibri Light" panose="020F0302020204030204" pitchFamily="34" charset="0"/>
                <a:ea typeface="Calibri" panose="020F0502020204030204" pitchFamily="34" charset="0"/>
              </a:rPr>
              <a:t>GINA LOLLOBRIGIDA - 2023| UNA SUCCESSIONE TESTAMENTARIA </a:t>
            </a:r>
            <a:endParaRPr lang="en-GB" sz="7198" spc="100" dirty="0"/>
          </a:p>
        </p:txBody>
      </p:sp>
      <p:sp>
        <p:nvSpPr>
          <p:cNvPr id="10" name="Rettangolo con angoli arrotondati 9">
            <a:extLst>
              <a:ext uri="{FF2B5EF4-FFF2-40B4-BE49-F238E27FC236}">
                <a16:creationId xmlns:a16="http://schemas.microsoft.com/office/drawing/2014/main" id="{BC756612-63A7-4D27-E2AB-D761E41551CC}"/>
              </a:ext>
            </a:extLst>
          </p:cNvPr>
          <p:cNvSpPr/>
          <p:nvPr/>
        </p:nvSpPr>
        <p:spPr>
          <a:xfrm>
            <a:off x="13445798" y="5433407"/>
            <a:ext cx="9278383" cy="3923950"/>
          </a:xfrm>
          <a:prstGeom prst="roundRect">
            <a:avLst>
              <a:gd name="adj" fmla="val 10735"/>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it-IT" sz="3600" dirty="0">
                <a:solidFill>
                  <a:sysClr val="windowText" lastClr="000000"/>
                </a:solidFill>
                <a:latin typeface="+mj-lt"/>
              </a:rPr>
              <a:t>i diritti di autore e le proprietà intellettuali</a:t>
            </a:r>
            <a:endParaRPr lang="it-IT" sz="3599" b="1" dirty="0">
              <a:solidFill>
                <a:srgbClr val="336192"/>
              </a:solidFill>
            </a:endParaRPr>
          </a:p>
        </p:txBody>
      </p:sp>
      <p:sp>
        <p:nvSpPr>
          <p:cNvPr id="12" name="Rettangolo con angoli arrotondati 11">
            <a:extLst>
              <a:ext uri="{FF2B5EF4-FFF2-40B4-BE49-F238E27FC236}">
                <a16:creationId xmlns:a16="http://schemas.microsoft.com/office/drawing/2014/main" id="{3498F2A8-36EA-059D-2405-E9EF435A0414}"/>
              </a:ext>
            </a:extLst>
          </p:cNvPr>
          <p:cNvSpPr/>
          <p:nvPr/>
        </p:nvSpPr>
        <p:spPr>
          <a:xfrm>
            <a:off x="1799716" y="5433409"/>
            <a:ext cx="9281012" cy="3923950"/>
          </a:xfrm>
          <a:prstGeom prst="roundRect">
            <a:avLst>
              <a:gd name="adj" fmla="val 10735"/>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it-IT" sz="3199" dirty="0">
                <a:solidFill>
                  <a:sysClr val="windowText" lastClr="000000"/>
                </a:solidFill>
                <a:latin typeface="+mj-lt"/>
              </a:rPr>
              <a:t>Proprietà immobiliari (sarebbe rimasta solo la villa sull’Appia Antica a Roma), liquidità ed investimenti, gioielli, vestiti di scena e ricordi accumulati in una vita da diva.</a:t>
            </a:r>
          </a:p>
        </p:txBody>
      </p:sp>
      <p:cxnSp>
        <p:nvCxnSpPr>
          <p:cNvPr id="17" name="Connettore a gomito 16">
            <a:extLst>
              <a:ext uri="{FF2B5EF4-FFF2-40B4-BE49-F238E27FC236}">
                <a16:creationId xmlns:a16="http://schemas.microsoft.com/office/drawing/2014/main" id="{C1636502-64F5-6C61-F1C7-977FC50EC5E8}"/>
              </a:ext>
            </a:extLst>
          </p:cNvPr>
          <p:cNvCxnSpPr>
            <a:cxnSpLocks/>
            <a:endCxn id="12" idx="0"/>
          </p:cNvCxnSpPr>
          <p:nvPr/>
        </p:nvCxnSpPr>
        <p:spPr>
          <a:xfrm rot="10800000" flipV="1">
            <a:off x="6440223" y="4671760"/>
            <a:ext cx="4813078" cy="761648"/>
          </a:xfrm>
          <a:prstGeom prst="bentConnector2">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Connettore a gomito 18">
            <a:extLst>
              <a:ext uri="{FF2B5EF4-FFF2-40B4-BE49-F238E27FC236}">
                <a16:creationId xmlns:a16="http://schemas.microsoft.com/office/drawing/2014/main" id="{96C1687E-3857-F4E6-B03C-20CC79EB3CA2}"/>
              </a:ext>
            </a:extLst>
          </p:cNvPr>
          <p:cNvCxnSpPr>
            <a:cxnSpLocks/>
            <a:endCxn id="10" idx="0"/>
          </p:cNvCxnSpPr>
          <p:nvPr/>
        </p:nvCxnSpPr>
        <p:spPr>
          <a:xfrm>
            <a:off x="13273222" y="4671761"/>
            <a:ext cx="4811767" cy="761646"/>
          </a:xfrm>
          <a:prstGeom prst="bentConnector2">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7" name="Connettore a gomito 26">
            <a:extLst>
              <a:ext uri="{FF2B5EF4-FFF2-40B4-BE49-F238E27FC236}">
                <a16:creationId xmlns:a16="http://schemas.microsoft.com/office/drawing/2014/main" id="{A9994541-F5E5-B880-F8C7-39788B7ACC5B}"/>
              </a:ext>
            </a:extLst>
          </p:cNvPr>
          <p:cNvCxnSpPr>
            <a:cxnSpLocks/>
          </p:cNvCxnSpPr>
          <p:nvPr/>
        </p:nvCxnSpPr>
        <p:spPr>
          <a:xfrm rot="5400000">
            <a:off x="5298152" y="7903595"/>
            <a:ext cx="694263" cy="158988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0" name="Connettore a gomito 29">
            <a:extLst>
              <a:ext uri="{FF2B5EF4-FFF2-40B4-BE49-F238E27FC236}">
                <a16:creationId xmlns:a16="http://schemas.microsoft.com/office/drawing/2014/main" id="{8ADA45C5-4ECD-B7B4-8488-71CEE055979B}"/>
              </a:ext>
            </a:extLst>
          </p:cNvPr>
          <p:cNvCxnSpPr>
            <a:cxnSpLocks/>
          </p:cNvCxnSpPr>
          <p:nvPr/>
        </p:nvCxnSpPr>
        <p:spPr>
          <a:xfrm rot="16200000" flipH="1">
            <a:off x="6816391" y="7950829"/>
            <a:ext cx="694263" cy="1459972"/>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pic>
        <p:nvPicPr>
          <p:cNvPr id="14" name="Immagine 13">
            <a:extLst>
              <a:ext uri="{FF2B5EF4-FFF2-40B4-BE49-F238E27FC236}">
                <a16:creationId xmlns:a16="http://schemas.microsoft.com/office/drawing/2014/main" id="{629EA688-EB9B-BEE1-1B49-01F0255ACF2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25061" t="-25061" r="-27288" b="-27288"/>
          <a:stretch/>
        </p:blipFill>
        <p:spPr>
          <a:xfrm>
            <a:off x="11277002" y="3534444"/>
            <a:ext cx="2019922" cy="2019922"/>
          </a:xfrm>
          <a:prstGeom prst="ellipse">
            <a:avLst/>
          </a:prstGeom>
          <a:ln w="28575" cap="rnd">
            <a:solidFill>
              <a:srgbClr val="336192"/>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6" name="Immagine 15" descr="Immagine che contiene nero, oscurità&#10;&#10;Descrizione generata automaticamente">
            <a:extLst>
              <a:ext uri="{FF2B5EF4-FFF2-40B4-BE49-F238E27FC236}">
                <a16:creationId xmlns:a16="http://schemas.microsoft.com/office/drawing/2014/main" id="{16CF87D4-A998-D66B-A50B-9BDC27D29E20}"/>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22001" t="-20897" r="-25581" b="-26685"/>
          <a:stretch/>
        </p:blipFill>
        <p:spPr>
          <a:xfrm>
            <a:off x="14899082" y="8694530"/>
            <a:ext cx="2019922" cy="2019922"/>
          </a:xfrm>
          <a:prstGeom prst="ellipse">
            <a:avLst/>
          </a:prstGeom>
          <a:ln w="28575" cap="rnd">
            <a:solidFill>
              <a:srgbClr val="336192"/>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8" name="Immagine 17" descr="Immagine che contiene nero, oscurità&#10;&#10;Descrizione generata automaticamente">
            <a:extLst>
              <a:ext uri="{FF2B5EF4-FFF2-40B4-BE49-F238E27FC236}">
                <a16:creationId xmlns:a16="http://schemas.microsoft.com/office/drawing/2014/main" id="{BE43957E-42C7-42BE-C5F8-4A0422CBB8E5}"/>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22001" t="-20897" r="-25581" b="-26685"/>
          <a:stretch/>
        </p:blipFill>
        <p:spPr>
          <a:xfrm>
            <a:off x="3840382" y="9109047"/>
            <a:ext cx="2019922" cy="2019922"/>
          </a:xfrm>
          <a:prstGeom prst="ellipse">
            <a:avLst/>
          </a:prstGeom>
          <a:ln w="28575" cap="rnd">
            <a:solidFill>
              <a:srgbClr val="336192"/>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20" name="Immagine 19" descr="Immagine che contiene nero, oscurità&#10;&#10;Descrizione generata automaticamente">
            <a:extLst>
              <a:ext uri="{FF2B5EF4-FFF2-40B4-BE49-F238E27FC236}">
                <a16:creationId xmlns:a16="http://schemas.microsoft.com/office/drawing/2014/main" id="{F6555A86-CEC1-8F8D-AFAF-89F07BEBAE60}"/>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22001" t="-20897" r="-25581" b="-26685"/>
          <a:stretch/>
        </p:blipFill>
        <p:spPr>
          <a:xfrm>
            <a:off x="6903360" y="9109047"/>
            <a:ext cx="2019922" cy="2019922"/>
          </a:xfrm>
          <a:prstGeom prst="ellipse">
            <a:avLst/>
          </a:prstGeom>
          <a:ln w="28575" cap="rnd">
            <a:solidFill>
              <a:srgbClr val="336192"/>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cxnSp>
        <p:nvCxnSpPr>
          <p:cNvPr id="21" name="Connettore a gomito 20">
            <a:extLst>
              <a:ext uri="{FF2B5EF4-FFF2-40B4-BE49-F238E27FC236}">
                <a16:creationId xmlns:a16="http://schemas.microsoft.com/office/drawing/2014/main" id="{540DCC02-81E3-DE0F-256C-68D9C4550EBB}"/>
              </a:ext>
            </a:extLst>
          </p:cNvPr>
          <p:cNvCxnSpPr>
            <a:cxnSpLocks/>
          </p:cNvCxnSpPr>
          <p:nvPr/>
        </p:nvCxnSpPr>
        <p:spPr>
          <a:xfrm rot="5400000">
            <a:off x="16356852" y="7487654"/>
            <a:ext cx="694263" cy="1589880"/>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2" name="Connettore a gomito 21">
            <a:extLst>
              <a:ext uri="{FF2B5EF4-FFF2-40B4-BE49-F238E27FC236}">
                <a16:creationId xmlns:a16="http://schemas.microsoft.com/office/drawing/2014/main" id="{481302F1-1754-67FF-4FF8-B50005C21E88}"/>
              </a:ext>
            </a:extLst>
          </p:cNvPr>
          <p:cNvCxnSpPr>
            <a:cxnSpLocks/>
          </p:cNvCxnSpPr>
          <p:nvPr/>
        </p:nvCxnSpPr>
        <p:spPr>
          <a:xfrm rot="16200000" flipH="1">
            <a:off x="17881779" y="7552608"/>
            <a:ext cx="694263" cy="1459972"/>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pic>
        <p:nvPicPr>
          <p:cNvPr id="23" name="Immagine 22" descr="Immagine che contiene nero, oscurità&#10;&#10;Descrizione generata automaticamente">
            <a:extLst>
              <a:ext uri="{FF2B5EF4-FFF2-40B4-BE49-F238E27FC236}">
                <a16:creationId xmlns:a16="http://schemas.microsoft.com/office/drawing/2014/main" id="{21996F36-8AFB-0E9D-825D-9235F422D7F2}"/>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22001" t="-20897" r="-25581" b="-26685"/>
          <a:stretch/>
        </p:blipFill>
        <p:spPr>
          <a:xfrm>
            <a:off x="17934944" y="8629726"/>
            <a:ext cx="2019922" cy="2019922"/>
          </a:xfrm>
          <a:prstGeom prst="ellipse">
            <a:avLst/>
          </a:prstGeom>
          <a:ln w="28575" cap="rnd">
            <a:solidFill>
              <a:srgbClr val="336192"/>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151219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A06AE568-F8D5-45B2-BD32-DC11B6B5D55C}"/>
              </a:ext>
            </a:extLst>
          </p:cNvPr>
          <p:cNvSpPr>
            <a:spLocks noGrp="1"/>
          </p:cNvSpPr>
          <p:nvPr>
            <p:ph type="title"/>
          </p:nvPr>
        </p:nvSpPr>
        <p:spPr>
          <a:xfrm>
            <a:off x="1828362" y="3094622"/>
            <a:ext cx="21025723" cy="1791268"/>
          </a:xfrm>
        </p:spPr>
        <p:txBody>
          <a:bodyPr/>
          <a:lstStyle/>
          <a:p>
            <a:r>
              <a:rPr lang="it-IT" spc="400" dirty="0">
                <a:latin typeface="Poppins Light" panose="00000400000000000000" pitchFamily="2" charset="0"/>
                <a:cs typeface="Poppins Light" panose="00000400000000000000" pitchFamily="2" charset="0"/>
              </a:rPr>
              <a:t>La successione di Gina Lollobrigida</a:t>
            </a:r>
          </a:p>
        </p:txBody>
      </p:sp>
      <p:sp>
        <p:nvSpPr>
          <p:cNvPr id="3" name="Titolo 5">
            <a:extLst>
              <a:ext uri="{FF2B5EF4-FFF2-40B4-BE49-F238E27FC236}">
                <a16:creationId xmlns:a16="http://schemas.microsoft.com/office/drawing/2014/main" id="{44025B05-D42D-44BB-BAC7-51910853EAA3}"/>
              </a:ext>
            </a:extLst>
          </p:cNvPr>
          <p:cNvSpPr txBox="1">
            <a:spLocks/>
          </p:cNvSpPr>
          <p:nvPr/>
        </p:nvSpPr>
        <p:spPr>
          <a:xfrm>
            <a:off x="1828362" y="5440145"/>
            <a:ext cx="21025723" cy="1791268"/>
          </a:xfrm>
          <a:prstGeom prst="rect">
            <a:avLst/>
          </a:prstGeom>
        </p:spPr>
        <p:txBody>
          <a:bodyPr vert="horz" lIns="182843" tIns="91422" rIns="182843" bIns="91422" rtlCol="0" anchor="ctr">
            <a:normAutofit/>
          </a:bodyPr>
          <a:lstStyle>
            <a:lvl1pPr algn="l" defTabSz="1828434" rtl="0" eaLnBrk="1" latinLnBrk="0" hangingPunct="1">
              <a:lnSpc>
                <a:spcPct val="90000"/>
              </a:lnSpc>
              <a:spcBef>
                <a:spcPct val="0"/>
              </a:spcBef>
              <a:buNone/>
              <a:defRPr lang="en-US" sz="6000" b="0" kern="1200">
                <a:solidFill>
                  <a:schemeClr val="bg1"/>
                </a:solidFill>
                <a:latin typeface="Poppins SemiBold" panose="00000700000000000000" pitchFamily="2" charset="0"/>
                <a:ea typeface="Poppins SemiBold" panose="00000700000000000000" pitchFamily="2" charset="0"/>
                <a:cs typeface="Poppins SemiBold" panose="00000700000000000000" pitchFamily="2" charset="0"/>
              </a:defRPr>
            </a:lvl1pPr>
          </a:lstStyle>
          <a:p>
            <a:r>
              <a:rPr lang="it-IT" sz="9600" dirty="0"/>
              <a:t>Le vicende</a:t>
            </a:r>
          </a:p>
        </p:txBody>
      </p:sp>
    </p:spTree>
    <p:extLst>
      <p:ext uri="{BB962C8B-B14F-4D97-AF65-F5344CB8AC3E}">
        <p14:creationId xmlns:p14="http://schemas.microsoft.com/office/powerpoint/2010/main" val="286607714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1A5AE91D-1C10-4926-887D-02BE306B1C54}"/>
              </a:ext>
            </a:extLst>
          </p:cNvPr>
          <p:cNvSpPr>
            <a:spLocks noGrp="1"/>
          </p:cNvSpPr>
          <p:nvPr>
            <p:ph type="title"/>
          </p:nvPr>
        </p:nvSpPr>
        <p:spPr/>
        <p:txBody>
          <a:bodyPr/>
          <a:lstStyle/>
          <a:p>
            <a:r>
              <a:rPr lang="it-IT" dirty="0"/>
              <a:t>Il testamento</a:t>
            </a:r>
          </a:p>
        </p:txBody>
      </p:sp>
      <p:pic>
        <p:nvPicPr>
          <p:cNvPr id="7" name="Immagine 6">
            <a:extLst>
              <a:ext uri="{FF2B5EF4-FFF2-40B4-BE49-F238E27FC236}">
                <a16:creationId xmlns:a16="http://schemas.microsoft.com/office/drawing/2014/main" id="{547897CD-9A13-51B1-9BF6-DC2FBFE050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44245" y="730259"/>
            <a:ext cx="8310100" cy="11155680"/>
          </a:xfrm>
          <a:prstGeom prst="rect">
            <a:avLst/>
          </a:prstGeom>
        </p:spPr>
      </p:pic>
      <p:sp>
        <p:nvSpPr>
          <p:cNvPr id="8" name="CasellaDiTesto 7">
            <a:extLst>
              <a:ext uri="{FF2B5EF4-FFF2-40B4-BE49-F238E27FC236}">
                <a16:creationId xmlns:a16="http://schemas.microsoft.com/office/drawing/2014/main" id="{32E114C8-3972-0A77-9A02-C6E651A114C4}"/>
              </a:ext>
            </a:extLst>
          </p:cNvPr>
          <p:cNvSpPr txBox="1"/>
          <p:nvPr/>
        </p:nvSpPr>
        <p:spPr>
          <a:xfrm>
            <a:off x="1263535" y="2709949"/>
            <a:ext cx="13047161" cy="4524315"/>
          </a:xfrm>
          <a:prstGeom prst="rect">
            <a:avLst/>
          </a:prstGeom>
          <a:noFill/>
        </p:spPr>
        <p:txBody>
          <a:bodyPr wrap="none" rtlCol="0">
            <a:spAutoFit/>
          </a:bodyPr>
          <a:lstStyle/>
          <a:p>
            <a:r>
              <a:rPr lang="it-IT" dirty="0"/>
              <a:t>Il testamento pubblico è stato strutturato in modo da distinguere </a:t>
            </a:r>
          </a:p>
          <a:p>
            <a:r>
              <a:rPr lang="it-IT" dirty="0"/>
              <a:t>con chiarezza le diverse categorie di beni: da una parte</a:t>
            </a:r>
          </a:p>
          <a:p>
            <a:r>
              <a:rPr lang="it-IT" dirty="0"/>
              <a:t>gli immobili e gli investimenti finanziari; dall’altra i diritti</a:t>
            </a:r>
          </a:p>
          <a:p>
            <a:r>
              <a:rPr lang="it-IT" dirty="0"/>
              <a:t>di autore e le proprietà intellettuali.</a:t>
            </a:r>
          </a:p>
          <a:p>
            <a:endParaRPr lang="it-IT" dirty="0"/>
          </a:p>
          <a:p>
            <a:r>
              <a:rPr lang="it-IT" dirty="0"/>
              <a:t>Al figlio è stata riservata la quota di legittima del 50% mentre</a:t>
            </a:r>
          </a:p>
          <a:p>
            <a:r>
              <a:rPr lang="it-IT" dirty="0"/>
              <a:t>la quota libera (disponibile) è andata a Andrea Piazzolla, ex</a:t>
            </a:r>
          </a:p>
          <a:p>
            <a:r>
              <a:rPr lang="it-IT" dirty="0"/>
              <a:t>assistente della diva.</a:t>
            </a:r>
          </a:p>
        </p:txBody>
      </p:sp>
    </p:spTree>
    <p:extLst>
      <p:ext uri="{BB962C8B-B14F-4D97-AF65-F5344CB8AC3E}">
        <p14:creationId xmlns:p14="http://schemas.microsoft.com/office/powerpoint/2010/main" val="214816364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1A5AE91D-1C10-4926-887D-02BE306B1C54}"/>
              </a:ext>
            </a:extLst>
          </p:cNvPr>
          <p:cNvSpPr>
            <a:spLocks noGrp="1"/>
          </p:cNvSpPr>
          <p:nvPr>
            <p:ph type="title"/>
          </p:nvPr>
        </p:nvSpPr>
        <p:spPr/>
        <p:txBody>
          <a:bodyPr>
            <a:normAutofit/>
          </a:bodyPr>
          <a:lstStyle/>
          <a:p>
            <a:r>
              <a:rPr lang="it-IT" dirty="0"/>
              <a:t>L’ombra di un Trust</a:t>
            </a:r>
            <a:endParaRPr lang="it-IT" i="1" dirty="0"/>
          </a:p>
        </p:txBody>
      </p:sp>
      <p:sp>
        <p:nvSpPr>
          <p:cNvPr id="6" name="Segnaposto testo 5">
            <a:extLst>
              <a:ext uri="{FF2B5EF4-FFF2-40B4-BE49-F238E27FC236}">
                <a16:creationId xmlns:a16="http://schemas.microsoft.com/office/drawing/2014/main" id="{EC9F81CB-8546-4524-8F2A-A3F4BCB7936E}"/>
              </a:ext>
            </a:extLst>
          </p:cNvPr>
          <p:cNvSpPr>
            <a:spLocks noGrp="1"/>
          </p:cNvSpPr>
          <p:nvPr>
            <p:ph type="body" sz="quarter" idx="10"/>
          </p:nvPr>
        </p:nvSpPr>
        <p:spPr>
          <a:xfrm>
            <a:off x="1675964" y="2902525"/>
            <a:ext cx="21025723" cy="8679875"/>
          </a:xfrm>
        </p:spPr>
        <p:txBody>
          <a:bodyPr>
            <a:normAutofit/>
          </a:bodyPr>
          <a:lstStyle/>
          <a:p>
            <a:pPr marL="0" indent="0" algn="just">
              <a:lnSpc>
                <a:spcPct val="130000"/>
              </a:lnSpc>
              <a:spcBef>
                <a:spcPts val="1200"/>
              </a:spcBef>
              <a:buNone/>
            </a:pPr>
            <a:r>
              <a:rPr lang="it-IT" sz="2800" dirty="0"/>
              <a:t>Le cronache hanno riportato che la diva avesse deciso di istituire un trust «benefico» nel 2018, all’epoca fattibile con questa caratteristica perché antecedente alla riforma del Terzo Settore che ha espressamente escluso i trust dagli istituti con riserva di esenzione fiscale.</a:t>
            </a:r>
          </a:p>
          <a:p>
            <a:pPr marL="0" indent="0">
              <a:buNone/>
            </a:pPr>
            <a:r>
              <a:rPr lang="it-IT" sz="2800" dirty="0"/>
              <a:t>Il trust, intitolato a Gina Lollobrigida, avrebbe avuto come obiettivo proprio la valorizzazione della sua immagine e delle sue opere d'arte nel tempo. </a:t>
            </a:r>
          </a:p>
        </p:txBody>
      </p:sp>
    </p:spTree>
    <p:extLst>
      <p:ext uri="{BB962C8B-B14F-4D97-AF65-F5344CB8AC3E}">
        <p14:creationId xmlns:p14="http://schemas.microsoft.com/office/powerpoint/2010/main" val="195276578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063BD-AC8B-C118-44AC-14503B02BBC5}"/>
            </a:ext>
          </a:extLst>
        </p:cNvPr>
        <p:cNvGrpSpPr/>
        <p:nvPr/>
      </p:nvGrpSpPr>
      <p:grpSpPr>
        <a:xfrm>
          <a:off x="0" y="0"/>
          <a:ext cx="0" cy="0"/>
          <a:chOff x="0" y="0"/>
          <a:chExt cx="0" cy="0"/>
        </a:xfrm>
      </p:grpSpPr>
      <p:sp>
        <p:nvSpPr>
          <p:cNvPr id="3" name="Titolo 2">
            <a:extLst>
              <a:ext uri="{FF2B5EF4-FFF2-40B4-BE49-F238E27FC236}">
                <a16:creationId xmlns:a16="http://schemas.microsoft.com/office/drawing/2014/main" id="{98AF8554-7844-6788-0326-F1CA310DD9F0}"/>
              </a:ext>
            </a:extLst>
          </p:cNvPr>
          <p:cNvSpPr>
            <a:spLocks noGrp="1"/>
          </p:cNvSpPr>
          <p:nvPr>
            <p:ph type="title"/>
          </p:nvPr>
        </p:nvSpPr>
        <p:spPr>
          <a:xfrm>
            <a:off x="1276954" y="1698867"/>
            <a:ext cx="21025723" cy="1064028"/>
          </a:xfrm>
        </p:spPr>
        <p:txBody>
          <a:bodyPr>
            <a:normAutofit fontScale="90000"/>
          </a:bodyPr>
          <a:lstStyle/>
          <a:p>
            <a:r>
              <a:rPr lang="it-IT" dirty="0"/>
              <a:t>Il Testamento pubblico (art. 603 c.c.)</a:t>
            </a:r>
            <a:br>
              <a:rPr lang="it-IT" dirty="0"/>
            </a:br>
            <a:br>
              <a:rPr lang="it-IT" dirty="0"/>
            </a:br>
            <a:endParaRPr lang="it-IT" dirty="0"/>
          </a:p>
        </p:txBody>
      </p:sp>
      <p:sp>
        <p:nvSpPr>
          <p:cNvPr id="2" name="CasellaDiTesto 1">
            <a:extLst>
              <a:ext uri="{FF2B5EF4-FFF2-40B4-BE49-F238E27FC236}">
                <a16:creationId xmlns:a16="http://schemas.microsoft.com/office/drawing/2014/main" id="{36AA35C0-55A1-5C00-2165-174D477E785E}"/>
              </a:ext>
            </a:extLst>
          </p:cNvPr>
          <p:cNvSpPr txBox="1"/>
          <p:nvPr/>
        </p:nvSpPr>
        <p:spPr>
          <a:xfrm>
            <a:off x="1276954" y="1964874"/>
            <a:ext cx="52585458" cy="11090215"/>
          </a:xfrm>
          <a:prstGeom prst="rect">
            <a:avLst/>
          </a:prstGeom>
          <a:noFill/>
        </p:spPr>
        <p:txBody>
          <a:bodyPr wrap="square" rtlCol="0">
            <a:spAutoFit/>
          </a:bodyPr>
          <a:lstStyle/>
          <a:p>
            <a:pPr marL="342900" marR="830580" lvl="0" indent="-342900" algn="just">
              <a:lnSpc>
                <a:spcPct val="150000"/>
              </a:lnSpc>
              <a:spcBef>
                <a:spcPts val="845"/>
              </a:spcBef>
              <a:buFont typeface="Symbol" panose="05050102010706020507" pitchFamily="18" charset="2"/>
              <a:buChar char=""/>
            </a:pPr>
            <a:r>
              <a:rPr lang="it-IT" dirty="0">
                <a:effectLst/>
                <a:latin typeface="Lucida Sans Unicode" panose="020B0602030504020204" pitchFamily="34" charset="0"/>
                <a:ea typeface="Lucida Sans Unicode" panose="020B0602030504020204" pitchFamily="34" charset="0"/>
              </a:rPr>
              <a:t>È ricevuto dal notaio in presenza di due testimoni.</a:t>
            </a:r>
          </a:p>
          <a:p>
            <a:pPr marL="342900" marR="830580" lvl="0" indent="-342900" algn="just">
              <a:lnSpc>
                <a:spcPct val="150000"/>
              </a:lnSpc>
              <a:spcBef>
                <a:spcPts val="845"/>
              </a:spcBef>
              <a:buFont typeface="Symbol" panose="05050102010706020507" pitchFamily="18" charset="2"/>
              <a:buChar char=""/>
            </a:pPr>
            <a:r>
              <a:rPr lang="it-IT" dirty="0">
                <a:effectLst/>
                <a:latin typeface="Lucida Sans Unicode" panose="020B0602030504020204" pitchFamily="34" charset="0"/>
                <a:ea typeface="Lucida Sans Unicode" panose="020B0602030504020204" pitchFamily="34" charset="0"/>
              </a:rPr>
              <a:t>Il testatore, in presenza dei testimoni, dichiara al notaio la sua volontà, la quale è </a:t>
            </a:r>
          </a:p>
          <a:p>
            <a:pPr marR="830580" lvl="0" algn="just">
              <a:lnSpc>
                <a:spcPct val="150000"/>
              </a:lnSpc>
              <a:spcBef>
                <a:spcPts val="845"/>
              </a:spcBef>
            </a:pPr>
            <a:r>
              <a:rPr lang="it-IT" dirty="0">
                <a:effectLst/>
                <a:latin typeface="Lucida Sans Unicode" panose="020B0602030504020204" pitchFamily="34" charset="0"/>
                <a:ea typeface="Lucida Sans Unicode" panose="020B0602030504020204" pitchFamily="34" charset="0"/>
              </a:rPr>
              <a:t>ridotta in iscritto a cura del notaio stesso. Questi dà lettura del testamento al testatore </a:t>
            </a:r>
          </a:p>
          <a:p>
            <a:pPr marR="830580" lvl="0" algn="just">
              <a:lnSpc>
                <a:spcPct val="150000"/>
              </a:lnSpc>
              <a:spcBef>
                <a:spcPts val="845"/>
              </a:spcBef>
            </a:pPr>
            <a:r>
              <a:rPr lang="it-IT" dirty="0">
                <a:effectLst/>
                <a:latin typeface="Lucida Sans Unicode" panose="020B0602030504020204" pitchFamily="34" charset="0"/>
                <a:ea typeface="Lucida Sans Unicode" panose="020B0602030504020204" pitchFamily="34" charset="0"/>
              </a:rPr>
              <a:t>in presenza dei testimoni. Di ciascuna di tali formalità è fatta menzione nel testamento.</a:t>
            </a:r>
          </a:p>
          <a:p>
            <a:pPr marL="342900" marR="830580" lvl="0" indent="-342900" algn="just">
              <a:lnSpc>
                <a:spcPct val="150000"/>
              </a:lnSpc>
              <a:spcBef>
                <a:spcPts val="845"/>
              </a:spcBef>
              <a:buFont typeface="Symbol" panose="05050102010706020507" pitchFamily="18" charset="2"/>
              <a:buChar char=""/>
            </a:pPr>
            <a:r>
              <a:rPr lang="it-IT" dirty="0">
                <a:effectLst/>
                <a:latin typeface="Lucida Sans Unicode" panose="020B0602030504020204" pitchFamily="34" charset="0"/>
                <a:ea typeface="Lucida Sans Unicode" panose="020B0602030504020204" pitchFamily="34" charset="0"/>
              </a:rPr>
              <a:t>Il testamento deve indicare il luogo, la data del ricevimento e l'ora della sottoscrizione, </a:t>
            </a:r>
          </a:p>
          <a:p>
            <a:pPr marR="830580" lvl="0" algn="just">
              <a:lnSpc>
                <a:spcPct val="150000"/>
              </a:lnSpc>
              <a:spcBef>
                <a:spcPts val="845"/>
              </a:spcBef>
            </a:pPr>
            <a:r>
              <a:rPr lang="it-IT" dirty="0">
                <a:effectLst/>
                <a:latin typeface="Lucida Sans Unicode" panose="020B0602030504020204" pitchFamily="34" charset="0"/>
                <a:ea typeface="Lucida Sans Unicode" panose="020B0602030504020204" pitchFamily="34" charset="0"/>
              </a:rPr>
              <a:t>ed essere sottoscritto dal testatore, dai testimoni e dal notaio. </a:t>
            </a:r>
          </a:p>
          <a:p>
            <a:pPr marR="830580" lvl="0" algn="just">
              <a:lnSpc>
                <a:spcPct val="150000"/>
              </a:lnSpc>
              <a:spcBef>
                <a:spcPts val="845"/>
              </a:spcBef>
            </a:pPr>
            <a:r>
              <a:rPr lang="it-IT" dirty="0">
                <a:effectLst/>
                <a:latin typeface="Lucida Sans Unicode" panose="020B0602030504020204" pitchFamily="34" charset="0"/>
                <a:ea typeface="Lucida Sans Unicode" panose="020B0602030504020204" pitchFamily="34" charset="0"/>
              </a:rPr>
              <a:t>Se il testatore non può sottoscrivere, o può farlo solo con grave difficoltà, deve </a:t>
            </a:r>
          </a:p>
          <a:p>
            <a:pPr marR="830580" lvl="0" algn="just">
              <a:lnSpc>
                <a:spcPct val="150000"/>
              </a:lnSpc>
              <a:spcBef>
                <a:spcPts val="845"/>
              </a:spcBef>
            </a:pPr>
            <a:r>
              <a:rPr lang="it-IT" dirty="0">
                <a:effectLst/>
                <a:latin typeface="Lucida Sans Unicode" panose="020B0602030504020204" pitchFamily="34" charset="0"/>
                <a:ea typeface="Lucida Sans Unicode" panose="020B0602030504020204" pitchFamily="34" charset="0"/>
              </a:rPr>
              <a:t>dichiararne la causa, e il notaio deve menzionare questa dichiarazione prima della lettura dell'atto.</a:t>
            </a:r>
          </a:p>
          <a:p>
            <a:pPr marL="342900" marR="830580" lvl="0" indent="-342900" algn="just">
              <a:lnSpc>
                <a:spcPct val="150000"/>
              </a:lnSpc>
              <a:spcBef>
                <a:spcPts val="845"/>
              </a:spcBef>
              <a:buFont typeface="Symbol" panose="05050102010706020507" pitchFamily="18" charset="2"/>
              <a:buChar char=""/>
            </a:pPr>
            <a:r>
              <a:rPr lang="it-IT" dirty="0">
                <a:effectLst/>
                <a:latin typeface="Lucida Sans Unicode" panose="020B0602030504020204" pitchFamily="34" charset="0"/>
                <a:ea typeface="Lucida Sans Unicode" panose="020B0602030504020204" pitchFamily="34" charset="0"/>
              </a:rPr>
              <a:t>Per il testamento del muto, sordo o sordomuto si osservano le norme stabilite dalla legge </a:t>
            </a:r>
          </a:p>
          <a:p>
            <a:pPr marR="830580" lvl="0" algn="just">
              <a:lnSpc>
                <a:spcPct val="150000"/>
              </a:lnSpc>
              <a:spcBef>
                <a:spcPts val="845"/>
              </a:spcBef>
            </a:pPr>
            <a:r>
              <a:rPr lang="it-IT" dirty="0">
                <a:effectLst/>
                <a:latin typeface="Lucida Sans Unicode" panose="020B0602030504020204" pitchFamily="34" charset="0"/>
                <a:ea typeface="Lucida Sans Unicode" panose="020B0602030504020204" pitchFamily="34" charset="0"/>
              </a:rPr>
              <a:t>notarile per gli atti pubblici di queste persone. Qualora il testatore sia incapace anche di leggere, </a:t>
            </a:r>
          </a:p>
          <a:p>
            <a:pPr marR="830580" lvl="0" algn="just">
              <a:lnSpc>
                <a:spcPct val="150000"/>
              </a:lnSpc>
              <a:spcBef>
                <a:spcPts val="845"/>
              </a:spcBef>
            </a:pPr>
            <a:r>
              <a:rPr lang="it-IT" dirty="0">
                <a:effectLst/>
                <a:latin typeface="Lucida Sans Unicode" panose="020B0602030504020204" pitchFamily="34" charset="0"/>
                <a:ea typeface="Lucida Sans Unicode" panose="020B0602030504020204" pitchFamily="34" charset="0"/>
              </a:rPr>
              <a:t>devono intervenire quattro testimoni.</a:t>
            </a:r>
          </a:p>
          <a:p>
            <a:br>
              <a:rPr lang="it-IT" sz="1800" dirty="0">
                <a:effectLst/>
                <a:latin typeface="Lucida Sans Unicode" panose="020B0602030504020204" pitchFamily="34" charset="0"/>
                <a:ea typeface="Lucida Sans Unicode" panose="020B0602030504020204" pitchFamily="34" charset="0"/>
              </a:rPr>
            </a:br>
            <a:endParaRPr lang="it-IT" dirty="0"/>
          </a:p>
        </p:txBody>
      </p:sp>
      <p:pic>
        <p:nvPicPr>
          <p:cNvPr id="4" name="Picture 2">
            <a:extLst>
              <a:ext uri="{FF2B5EF4-FFF2-40B4-BE49-F238E27FC236}">
                <a16:creationId xmlns:a16="http://schemas.microsoft.com/office/drawing/2014/main" id="{6AF136D5-C904-435E-D157-A221FF410E2B}"/>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0089061" y="461715"/>
            <a:ext cx="3849834" cy="192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242331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theme/theme1.xml><?xml version="1.0" encoding="utf-8"?>
<a:theme xmlns:a="http://schemas.openxmlformats.org/drawingml/2006/main" name="1 Tema Across">
  <a:themeElements>
    <a:clrScheme name="Personalizzato 6">
      <a:dk1>
        <a:srgbClr val="474B4E"/>
      </a:dk1>
      <a:lt1>
        <a:srgbClr val="FFFFFF"/>
      </a:lt1>
      <a:dk2>
        <a:srgbClr val="000000"/>
      </a:dk2>
      <a:lt2>
        <a:srgbClr val="FFFFFF"/>
      </a:lt2>
      <a:accent1>
        <a:srgbClr val="000000"/>
      </a:accent1>
      <a:accent2>
        <a:srgbClr val="007855"/>
      </a:accent2>
      <a:accent3>
        <a:srgbClr val="0A3D57"/>
      </a:accent3>
      <a:accent4>
        <a:srgbClr val="91969B"/>
      </a:accent4>
      <a:accent5>
        <a:srgbClr val="4B5050"/>
      </a:accent5>
      <a:accent6>
        <a:srgbClr val="91969B"/>
      </a:accent6>
      <a:hlink>
        <a:srgbClr val="007855"/>
      </a:hlink>
      <a:folHlink>
        <a:srgbClr val="007855"/>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1620</Words>
  <Application>Microsoft Office PowerPoint</Application>
  <PresentationFormat>Personalizzato</PresentationFormat>
  <Paragraphs>104</Paragraphs>
  <Slides>15</Slides>
  <Notes>8</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15</vt:i4>
      </vt:variant>
    </vt:vector>
  </HeadingPairs>
  <TitlesOfParts>
    <vt:vector size="26" baseType="lpstr">
      <vt:lpstr>Arial</vt:lpstr>
      <vt:lpstr>Calibri Light</vt:lpstr>
      <vt:lpstr>Lato Light</vt:lpstr>
      <vt:lpstr>Lucida Sans</vt:lpstr>
      <vt:lpstr>Lucida Sans Unicode</vt:lpstr>
      <vt:lpstr>Montserrat Light</vt:lpstr>
      <vt:lpstr>Poppins</vt:lpstr>
      <vt:lpstr>Poppins Light</vt:lpstr>
      <vt:lpstr>Poppins SemiBold</vt:lpstr>
      <vt:lpstr>Symbol</vt:lpstr>
      <vt:lpstr>1 Tema Across</vt:lpstr>
      <vt:lpstr>Eredità famose: la successione di Gina Lollobrigida</vt:lpstr>
      <vt:lpstr>Gina Lollobrigida 2023</vt:lpstr>
      <vt:lpstr>Brevi cenni di vita</vt:lpstr>
      <vt:lpstr>La successione di Gina Lollobridgida</vt:lpstr>
      <vt:lpstr>Il patrimonio</vt:lpstr>
      <vt:lpstr>La successione di Gina Lollobrigida</vt:lpstr>
      <vt:lpstr>Il testamento</vt:lpstr>
      <vt:lpstr>L’ombra di un Trust</vt:lpstr>
      <vt:lpstr>Il Testamento pubblico (art. 603 c.c.)  </vt:lpstr>
      <vt:lpstr>Alcune statistiche sul testamento   </vt:lpstr>
      <vt:lpstr>Alcune considerazioni sul testamento   </vt:lpstr>
      <vt:lpstr>Le criticità della successione</vt:lpstr>
      <vt:lpstr>Cosa sarebbe successo se avesse istituito un trust?</vt:lpstr>
      <vt:lpstr>Un accenno fiscale sul trust</vt:lpstr>
      <vt:lpstr>Presentazione standard di PowerPoint</vt:lpstr>
    </vt:vector>
  </TitlesOfParts>
  <Manager>http://graphicriver.net/user/jetfabrik</Manager>
  <Company>http://graphicriver.net/user/jetfabrik</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Across Family Advisors</dc:title>
  <dc:subject>http://graphicriver.net/user/jetfabrik</dc:subject>
  <dc:creator>Alessandro Muratori</dc:creator>
  <cp:keywords/>
  <dc:description>http://graphicriver.net/user/jetfabrik</dc:description>
  <cp:lastModifiedBy>Fabrizio Vedana</cp:lastModifiedBy>
  <cp:revision>6458</cp:revision>
  <dcterms:created xsi:type="dcterms:W3CDTF">2014-11-12T21:47:38Z</dcterms:created>
  <dcterms:modified xsi:type="dcterms:W3CDTF">2025-07-02T11:13:29Z</dcterms:modified>
  <cp:category/>
</cp:coreProperties>
</file>