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ACAE"/>
    <a:srgbClr val="24C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747D3C-45A2-BFC5-0105-72732135B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91DC1D1-CFC6-B397-0E60-6DE5D1AFC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D79E34-D344-32D3-BB75-ADAC18CE2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FE37BF-EB59-2C19-3AE2-695BF7DAB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B78074-1C4B-3C2B-5F0F-B6B18BF08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25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6DC327-B20A-C538-199E-2DCC64897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A01FB52-DDD3-A345-4063-78DF370D5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E04640-D740-C0B1-37B6-FF8F1E25D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756D95-2C01-0DAD-519D-111C913F4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26F9F0-172D-308A-27BE-0D42ABE0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836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4A73D42-3FA3-A7FD-E8C4-AC8261B7A7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D440FC0-1B78-EB5A-7B78-DD77E9CE8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736AC8-7D9F-A790-E0FA-C80BEFE0E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9E1CE1-626D-4136-A43E-DB1E1BE0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09CF42-9459-6256-A9A0-408063E4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194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004C8B-4681-F6EC-55BD-FDBA17B6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10113E-2B13-E3AE-D1B9-1944FA579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C8EBE0-DC9F-8968-69DF-17477A0B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773ED7-742C-6A22-5D4E-F75B37E9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685641-7B11-6AA7-E543-11744FDD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267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C0B5FD-A84A-10BD-AF43-95C86F6E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0D3322-1270-B6F6-55E0-7AE87D3CD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4EF2BD-DA63-DF06-9E9D-A6CEA7042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66198B-2FBA-9A5F-22DC-FBF40DA9D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226D03-B501-9A4E-2F71-CA08BFC1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6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56C6B2-D957-8CB6-8D92-6A81840BB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63BC18-F6DE-34EF-36C3-2FAD8B6FE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D248D0C-DB00-2105-8DFE-DFC1C98DB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070ECF3-2C4F-6F14-4FDD-46FEE333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3C98D2-3CB4-7B80-B245-A38DF4BA6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5F93DA-0E60-11D4-A2B7-2AFA096B4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4918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BDBBD-7AAB-4EF2-2662-684C353C5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E32245-62CA-EE2B-B96F-CE843573C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DA510C8-66F5-175C-B316-54D48AEDA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1A4884F-2007-0FDA-18D9-C91A19B8F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BDF83CA-5C9A-2E16-E0D5-65EC96B57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83C99C-3F1E-5A42-F552-815CF6AB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BEBFF99-165F-14B9-EE95-88ED47304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D18AE97-757C-B8AA-72B2-9ADCEAB3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03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B37D-E181-393D-6A5A-322363770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9E3D1D7-F073-BDA4-D968-63A61C9DE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DC70578-FD2D-86F7-20A3-81FD5860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8FBE81-45F2-5277-A083-54BFC76AF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39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AFA3D0E-FCC9-60AD-6492-721D79EB5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A155D78-ECFA-287B-2519-B4DD976E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0F1047B-A386-6AE2-74C1-A985E649D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88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7388D4-6387-7E54-6B2F-36B800C69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D9406F-DD6A-E90D-9540-DD0B84DDD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B7A66CF-E169-2280-2DD5-82DD3872C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1B79D3-068A-2DFA-0255-74C7E4CAC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1D8EA7-02CA-1487-E706-751DAEB5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07CDD0-9931-479B-8AB8-A5E473FC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582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31A60A-3161-0884-BEF6-FB6E81D1B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D320C82-868B-965A-0D94-674F68BEF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3EA15C-DFAF-9B85-4432-85AF2EF20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1338FD-FC6F-33D4-1339-0FBA5279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2DB9A7-B9CD-2F5F-7E5E-C378E9BF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BD96CB-70D8-37ED-5347-7D62A60A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820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C29D107-9B23-74FB-5508-C7E583306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D60209-C9FE-C414-40BA-A1FC788E0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ACCEED-E1F5-1017-7605-95B7BD8F6B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C5C8B-6746-7640-92DC-2F256AD92A58}" type="datetimeFigureOut">
              <a:rPr lang="it-IT" smtClean="0"/>
              <a:t>26/06/25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9AB0D5-F112-DF32-D109-09E871CEE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EA4F43-2C8F-510F-6570-25EDF6185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687D2-111B-7741-85B9-0BDDF18E06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099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0BEBAC2B-959A-5D96-6B2E-7739A5220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5656179"/>
            <a:ext cx="12191999" cy="1352549"/>
          </a:xfrm>
        </p:spPr>
        <p:txBody>
          <a:bodyPr>
            <a:normAutofit fontScale="92500"/>
          </a:bodyPr>
          <a:lstStyle/>
          <a:p>
            <a:pPr marL="342265" marR="291465" algn="ctr">
              <a:lnSpc>
                <a:spcPct val="100000"/>
              </a:lnSpc>
              <a:spcAft>
                <a:spcPts val="0"/>
              </a:spcAft>
            </a:pPr>
            <a:r>
              <a:rPr lang="it-IT" sz="3200" b="1" dirty="0">
                <a:solidFill>
                  <a:srgbClr val="002060"/>
                </a:solidFill>
                <a:effectLst/>
                <a:latin typeface="Perpetua Titling MT" panose="02020502060505020804" pitchFamily="18" charset="77"/>
                <a:ea typeface="Times New Roman" panose="02020603050405020304" pitchFamily="18" charset="0"/>
              </a:rPr>
              <a:t>TEMPORARY Manager </a:t>
            </a:r>
            <a:r>
              <a:rPr lang="it-IT" sz="3900" dirty="0">
                <a:solidFill>
                  <a:schemeClr val="accent6">
                    <a:lumMod val="75000"/>
                  </a:schemeClr>
                </a:solidFill>
                <a:latin typeface="Perpetua Titling MT" panose="02020502060505020804" pitchFamily="18" charset="77"/>
                <a:ea typeface="Times New Roman" panose="02020603050405020304" pitchFamily="18" charset="0"/>
              </a:rPr>
              <a:t>&amp;</a:t>
            </a:r>
            <a:r>
              <a:rPr lang="it-IT" sz="3200" b="1" dirty="0">
                <a:solidFill>
                  <a:srgbClr val="002060"/>
                </a:solidFill>
                <a:effectLst/>
                <a:latin typeface="Perpetua Titling MT" panose="02020502060505020804" pitchFamily="18" charset="77"/>
                <a:ea typeface="Times New Roman" panose="02020603050405020304" pitchFamily="18" charset="0"/>
              </a:rPr>
              <a:t> passaggi generazionali</a:t>
            </a:r>
          </a:p>
          <a:p>
            <a:pPr marL="342900" marR="290830" algn="ctr">
              <a:lnSpc>
                <a:spcPct val="150000"/>
              </a:lnSpc>
              <a:spcBef>
                <a:spcPts val="0"/>
              </a:spcBef>
            </a:pPr>
            <a:r>
              <a:rPr lang="it-IT" sz="2600" b="1" dirty="0">
                <a:solidFill>
                  <a:srgbClr val="C00000"/>
                </a:solidFill>
                <a:latin typeface="Perpetua Titling MT" panose="02020502060505020804" pitchFamily="18" charset="77"/>
              </a:rPr>
              <a:t>Federico Sacchi </a:t>
            </a:r>
            <a:endParaRPr lang="it-IT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25CCF09-FF97-85D1-CDAF-1A271A878646}"/>
              </a:ext>
            </a:extLst>
          </p:cNvPr>
          <p:cNvSpPr txBox="1"/>
          <p:nvPr/>
        </p:nvSpPr>
        <p:spPr>
          <a:xfrm>
            <a:off x="5226907" y="3493176"/>
            <a:ext cx="13839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9AC37CA-0774-FB4F-9904-C544F4C3F08C}"/>
              </a:ext>
            </a:extLst>
          </p:cNvPr>
          <p:cNvSpPr txBox="1"/>
          <p:nvPr/>
        </p:nvSpPr>
        <p:spPr>
          <a:xfrm>
            <a:off x="5530665" y="3218583"/>
            <a:ext cx="77644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9" name="Immagine 8" descr="Immagine che contiene orologio, testo, Orologio da parete, Orologio al quarzo&#10;&#10;Descrizione generata automaticamente">
            <a:extLst>
              <a:ext uri="{FF2B5EF4-FFF2-40B4-BE49-F238E27FC236}">
                <a16:creationId xmlns:a16="http://schemas.microsoft.com/office/drawing/2014/main" id="{0A292B27-6A37-3208-BE18-1FB0B4D9D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0739"/>
            <a:ext cx="12191999" cy="3825439"/>
          </a:xfrm>
          <a:prstGeom prst="rect">
            <a:avLst/>
          </a:prstGeom>
        </p:spPr>
      </p:pic>
      <p:pic>
        <p:nvPicPr>
          <p:cNvPr id="10" name="Immagine 9" descr="Immagine che contiene testo, Carattere, Elementi grafici, schermata&#10;&#10;Descrizione generata automaticamente">
            <a:extLst>
              <a:ext uri="{FF2B5EF4-FFF2-40B4-BE49-F238E27FC236}">
                <a16:creationId xmlns:a16="http://schemas.microsoft.com/office/drawing/2014/main" id="{65CEEA86-234C-3949-3DA0-5457264FB9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9301" y="111209"/>
            <a:ext cx="6119167" cy="1189838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F2B3B057-13F0-9E72-C6B2-8CD6DED601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8828" y="1334196"/>
            <a:ext cx="3136558" cy="36416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98567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D9754B-7BB3-60FD-0FE7-AAE2A61CD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192895"/>
            <a:ext cx="10515600" cy="3429000"/>
          </a:xfrm>
        </p:spPr>
        <p:txBody>
          <a:bodyPr>
            <a:noAutofit/>
          </a:bodyPr>
          <a:lstStyle/>
          <a:p>
            <a:pPr algn="ctr"/>
            <a:br>
              <a:rPr lang="it-IT" sz="4000" b="1" dirty="0">
                <a:solidFill>
                  <a:srgbClr val="002060"/>
                </a:solidFill>
                <a:effectLst/>
                <a:latin typeface="Perpetua Titling MT" panose="02020502060505020804" pitchFamily="18" charset="77"/>
                <a:ea typeface="Times New Roman" panose="02020603050405020304" pitchFamily="18" charset="0"/>
              </a:rPr>
            </a:br>
            <a:r>
              <a:rPr lang="it-IT" sz="4000" b="1" dirty="0">
                <a:solidFill>
                  <a:srgbClr val="002060"/>
                </a:solidFill>
                <a:effectLst/>
                <a:latin typeface="Perpetua Titling MT" panose="02020502060505020804" pitchFamily="18" charset="77"/>
                <a:ea typeface="Times New Roman" panose="02020603050405020304" pitchFamily="18" charset="0"/>
              </a:rPr>
              <a:t>passaggio </a:t>
            </a:r>
            <a:r>
              <a:rPr lang="it-IT" sz="4000" b="1" dirty="0" err="1">
                <a:solidFill>
                  <a:srgbClr val="002060"/>
                </a:solidFill>
                <a:effectLst/>
                <a:latin typeface="Perpetua Titling MT" panose="02020502060505020804" pitchFamily="18" charset="77"/>
                <a:ea typeface="Times New Roman" panose="02020603050405020304" pitchFamily="18" charset="0"/>
              </a:rPr>
              <a:t>generazionalE</a:t>
            </a:r>
            <a:br>
              <a:rPr lang="it-IT" sz="4000" b="1" dirty="0">
                <a:solidFill>
                  <a:srgbClr val="002060"/>
                </a:solidFill>
                <a:effectLst/>
                <a:latin typeface="Perpetua Titling MT" panose="02020502060505020804" pitchFamily="18" charset="77"/>
                <a:ea typeface="Times New Roman" panose="02020603050405020304" pitchFamily="18" charset="0"/>
              </a:rPr>
            </a:br>
            <a:br>
              <a:rPr lang="it-IT" sz="2400" dirty="0">
                <a:latin typeface="Helvetica" pitchFamily="2" charset="0"/>
              </a:rPr>
            </a:br>
            <a:r>
              <a:rPr lang="it-IT" sz="2400" b="1" dirty="0" err="1">
                <a:latin typeface="Helvetica" pitchFamily="2" charset="0"/>
              </a:rPr>
              <a:t>Prox</a:t>
            </a:r>
            <a:r>
              <a:rPr lang="it-IT" sz="2400" b="1" dirty="0">
                <a:latin typeface="Helvetica" pitchFamily="2" charset="0"/>
              </a:rPr>
              <a:t> 10 anni </a:t>
            </a:r>
            <a:r>
              <a:rPr lang="it-IT" sz="2400" dirty="0">
                <a:latin typeface="Helvetica" pitchFamily="2" charset="0"/>
              </a:rPr>
              <a:t>: 40% ultrasessantenni</a:t>
            </a:r>
            <a:br>
              <a:rPr lang="it-IT" sz="2400" dirty="0">
                <a:latin typeface="Helvetica" pitchFamily="2" charset="0"/>
              </a:rPr>
            </a:br>
            <a:r>
              <a:rPr lang="it-IT" sz="2400" b="1" dirty="0">
                <a:effectLst/>
                <a:latin typeface="Helvetica" pitchFamily="2" charset="0"/>
              </a:rPr>
              <a:t>100.000</a:t>
            </a:r>
            <a:r>
              <a:rPr lang="it-IT" sz="2400" dirty="0">
                <a:effectLst/>
                <a:latin typeface="Helvetica" pitchFamily="2" charset="0"/>
              </a:rPr>
              <a:t> imprese ogni anno </a:t>
            </a:r>
            <a:br>
              <a:rPr lang="it-IT" sz="2400" dirty="0">
                <a:effectLst/>
                <a:latin typeface="Helvetica" pitchFamily="2" charset="0"/>
              </a:rPr>
            </a:br>
            <a:r>
              <a:rPr lang="it-IT" sz="2400" b="1" dirty="0">
                <a:effectLst/>
                <a:latin typeface="Helvetica" pitchFamily="2" charset="0"/>
              </a:rPr>
              <a:t>1 </a:t>
            </a:r>
            <a:r>
              <a:rPr lang="it-IT" sz="2400" dirty="0">
                <a:effectLst/>
                <a:latin typeface="Helvetica" pitchFamily="2" charset="0"/>
              </a:rPr>
              <a:t>su</a:t>
            </a:r>
            <a:r>
              <a:rPr lang="it-IT" sz="2400" b="1" dirty="0">
                <a:effectLst/>
                <a:latin typeface="Helvetica" pitchFamily="2" charset="0"/>
              </a:rPr>
              <a:t> 4  </a:t>
            </a:r>
            <a:r>
              <a:rPr lang="it-IT" sz="2400" dirty="0">
                <a:effectLst/>
                <a:latin typeface="Helvetica" pitchFamily="2" charset="0"/>
              </a:rPr>
              <a:t>arriva alla II generazione – solo </a:t>
            </a:r>
            <a:r>
              <a:rPr lang="it-IT" sz="2400" b="1" dirty="0">
                <a:effectLst/>
                <a:latin typeface="Helvetica" pitchFamily="2" charset="0"/>
              </a:rPr>
              <a:t>1 </a:t>
            </a:r>
            <a:r>
              <a:rPr lang="it-IT" sz="2400" dirty="0">
                <a:effectLst/>
                <a:latin typeface="Helvetica" pitchFamily="2" charset="0"/>
              </a:rPr>
              <a:t>su </a:t>
            </a:r>
            <a:r>
              <a:rPr lang="it-IT" sz="2400" b="1" dirty="0">
                <a:effectLst/>
                <a:latin typeface="Helvetica" pitchFamily="2" charset="0"/>
              </a:rPr>
              <a:t>10 </a:t>
            </a:r>
            <a:r>
              <a:rPr lang="it-IT" sz="2400" dirty="0">
                <a:effectLst/>
                <a:latin typeface="Helvetica" pitchFamily="2" charset="0"/>
              </a:rPr>
              <a:t>alla III</a:t>
            </a:r>
            <a:br>
              <a:rPr lang="it-IT" sz="2400" dirty="0">
                <a:effectLst/>
                <a:latin typeface="Helvetica" pitchFamily="2" charset="0"/>
              </a:rPr>
            </a:br>
            <a:br>
              <a:rPr lang="it-IT" sz="2400" dirty="0">
                <a:effectLst/>
                <a:latin typeface="Helvetica" pitchFamily="2" charset="0"/>
              </a:rPr>
            </a:br>
            <a:r>
              <a:rPr lang="it-IT" sz="2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caratteristiche indispensabili : </a:t>
            </a:r>
            <a:br>
              <a:rPr lang="it-IT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28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Seniority</a:t>
            </a:r>
            <a:r>
              <a:rPr lang="it-IT" sz="2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…….. </a:t>
            </a:r>
            <a:r>
              <a:rPr lang="it-IT" sz="28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Seniority…….</a:t>
            </a:r>
            <a:r>
              <a:rPr lang="it-IT" sz="2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it-IT" sz="28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Seniority  </a:t>
            </a:r>
            <a:br>
              <a:rPr lang="it-IT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it-IT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it-IT" sz="2400" u="sng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non tutti i manager sono adatti</a:t>
            </a:r>
            <a:r>
              <a:rPr lang="it-IT" sz="24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it-IT" sz="24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it-IT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it-IT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it-IT" sz="2400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4EF32363-98A2-26FF-D319-99CB2E3C1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958" y="130347"/>
            <a:ext cx="3986083" cy="2784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16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62</Words>
  <Application>Microsoft Macintosh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Perpetua Titling MT</vt:lpstr>
      <vt:lpstr>Times New Roman</vt:lpstr>
      <vt:lpstr>Tema di Office</vt:lpstr>
      <vt:lpstr>Presentazione standard di PowerPoint</vt:lpstr>
      <vt:lpstr> passaggio generazionalE  Prox 10 anni : 40% ultrasessantenni 100.000 imprese ogni anno  1 su 4  arriva alla II generazione – solo 1 su 10 alla III  3 caratteristiche indispensabili :  Seniority …….. Seniority……. Seniority    non tutti i manager sono adatti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FEDERICO SACCHI</dc:creator>
  <cp:lastModifiedBy>FEDERICO SACCHI</cp:lastModifiedBy>
  <cp:revision>3</cp:revision>
  <dcterms:created xsi:type="dcterms:W3CDTF">2025-06-19T10:37:50Z</dcterms:created>
  <dcterms:modified xsi:type="dcterms:W3CDTF">2025-06-26T16:26:37Z</dcterms:modified>
</cp:coreProperties>
</file>