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ED7D0F-8FE1-4809-B161-E30AFAE30BB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1151A26-125C-46ED-8CB7-595C08497D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DF121F4-F50F-42BE-A400-D7CFBCCEF6DE}"/>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5" name="Segnaposto piè di pagina 4">
            <a:extLst>
              <a:ext uri="{FF2B5EF4-FFF2-40B4-BE49-F238E27FC236}">
                <a16:creationId xmlns:a16="http://schemas.microsoft.com/office/drawing/2014/main" id="{CD66703D-38BC-4A99-ACAF-33D60F2F759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82ABA1C-D9F2-462F-A34A-F0F595E5F511}"/>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1649593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9AB0E-F07A-4916-828E-3775EC9E202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7801B9B-24FE-44B8-A180-9C0385EF3C5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90EFCFB-A8BA-412F-A566-72E9AC392FF8}"/>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5" name="Segnaposto piè di pagina 4">
            <a:extLst>
              <a:ext uri="{FF2B5EF4-FFF2-40B4-BE49-F238E27FC236}">
                <a16:creationId xmlns:a16="http://schemas.microsoft.com/office/drawing/2014/main" id="{990E98DD-4684-4FA7-96A3-D2F4C5D011A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FB497F5-0BD6-4EBD-A67A-011EF476BDC2}"/>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3030247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415173F-A68F-4E92-BAFB-87CDE897358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8CC8D74-2D0F-43E1-9D7E-CC0B3BE3161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79B5732-5D70-4D62-9485-CE8A05620575}"/>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5" name="Segnaposto piè di pagina 4">
            <a:extLst>
              <a:ext uri="{FF2B5EF4-FFF2-40B4-BE49-F238E27FC236}">
                <a16:creationId xmlns:a16="http://schemas.microsoft.com/office/drawing/2014/main" id="{D73CA8F4-E018-4BE3-B439-B11BA76E5A2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4F5C391-6336-4C04-9864-A807E98359E6}"/>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3144203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5FA61-26C6-40BA-872A-E80A88546CF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D4B4-CFAB-42EF-9D27-22A47F493F9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BE7E8B4-A81B-438B-AC92-93C457583164}"/>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5" name="Segnaposto piè di pagina 4">
            <a:extLst>
              <a:ext uri="{FF2B5EF4-FFF2-40B4-BE49-F238E27FC236}">
                <a16:creationId xmlns:a16="http://schemas.microsoft.com/office/drawing/2014/main" id="{90FD1252-23D4-4B05-9BF0-BD922A835AF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7A77528-0738-405B-8E51-F91014AC76D8}"/>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253008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41893E-A71A-4D79-8CDF-F8F56CAACF5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BCAC127-ABDD-445C-B6EA-0C0BC6F8AF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0981955-CD65-4014-A5FA-A10BE3B52AE7}"/>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5" name="Segnaposto piè di pagina 4">
            <a:extLst>
              <a:ext uri="{FF2B5EF4-FFF2-40B4-BE49-F238E27FC236}">
                <a16:creationId xmlns:a16="http://schemas.microsoft.com/office/drawing/2014/main" id="{8E8AA35B-4CCB-4EB2-8005-7D517E9C7C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4EAF284-22E3-4024-8E88-8F58626BD8CB}"/>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1927113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E0F7ED-6DB8-4403-A3A6-1FE17816609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CB44EAA-55F9-46E5-9198-DE895B9423C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0CE1995-C4DD-4DE8-A8A1-072899064E2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D36DD92-9D30-4950-B26B-E22F98602FEA}"/>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6" name="Segnaposto piè di pagina 5">
            <a:extLst>
              <a:ext uri="{FF2B5EF4-FFF2-40B4-BE49-F238E27FC236}">
                <a16:creationId xmlns:a16="http://schemas.microsoft.com/office/drawing/2014/main" id="{A39E0523-AF29-47D5-9B6B-CA2140B85E0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C6AB025-A4E8-41FA-B02A-7B1956141385}"/>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4288308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2903EB-87D1-45CE-8D63-F7B4BC682B7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D0BE89B-F5D5-42EE-8E0C-279B9985EE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C9FD6C0-B85B-4058-8686-A40201C61C3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3ADCD20-ED2D-427F-8423-F1234F6405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CAFCA4C-7A67-4538-B81C-B169F5C8397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FD91664-3E87-42A1-A68C-2C4E2AF7293F}"/>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8" name="Segnaposto piè di pagina 7">
            <a:extLst>
              <a:ext uri="{FF2B5EF4-FFF2-40B4-BE49-F238E27FC236}">
                <a16:creationId xmlns:a16="http://schemas.microsoft.com/office/drawing/2014/main" id="{71B4B6D3-FE3C-46EC-8EE8-A2F3874F316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CCDC7BB-92DA-4A1A-81EB-683694FF58FE}"/>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690873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85FCD3-2577-4C1F-B258-844EA1097E5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2E6A499-6C9E-4A1F-BD7B-822CC8C46D83}"/>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4" name="Segnaposto piè di pagina 3">
            <a:extLst>
              <a:ext uri="{FF2B5EF4-FFF2-40B4-BE49-F238E27FC236}">
                <a16:creationId xmlns:a16="http://schemas.microsoft.com/office/drawing/2014/main" id="{31C6D201-7F39-4BE5-9104-3BD63D2E45E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6F0B5CD-D1A6-4A1A-BC2C-C612AE3B77C1}"/>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168645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9A17073-A737-4CFB-8760-FEA7F4C2475B}"/>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3" name="Segnaposto piè di pagina 2">
            <a:extLst>
              <a:ext uri="{FF2B5EF4-FFF2-40B4-BE49-F238E27FC236}">
                <a16:creationId xmlns:a16="http://schemas.microsoft.com/office/drawing/2014/main" id="{99F9A0DB-E6CB-4C11-B902-5588A3A27EB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FA04E4-28BC-4477-AEBA-97E5C833B57F}"/>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274042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F6A5CB-589F-4C35-928B-14594C3CC8C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23F87B7-F1D1-414F-AFEE-66E91B1797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54C4DAE-9433-4A80-9EAA-3FEFC403EB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FD691F5-D2DA-4119-95A5-4E76C97A8BF5}"/>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6" name="Segnaposto piè di pagina 5">
            <a:extLst>
              <a:ext uri="{FF2B5EF4-FFF2-40B4-BE49-F238E27FC236}">
                <a16:creationId xmlns:a16="http://schemas.microsoft.com/office/drawing/2014/main" id="{33709AB0-5C8D-4B93-A1C1-B854E9B4F1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96D2C7F-5569-4313-BAEE-0B86C61A054B}"/>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4226396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7451CA-D9E5-4A5C-A3C4-7CB24DAF6DC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57E94E9-4AD9-4797-B98C-BBA6E195DF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FD50D65-D337-4AE9-A6D4-7A72C39955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373342-50AE-416A-9144-73754197A88F}"/>
              </a:ext>
            </a:extLst>
          </p:cNvPr>
          <p:cNvSpPr>
            <a:spLocks noGrp="1"/>
          </p:cNvSpPr>
          <p:nvPr>
            <p:ph type="dt" sz="half" idx="10"/>
          </p:nvPr>
        </p:nvSpPr>
        <p:spPr/>
        <p:txBody>
          <a:bodyPr/>
          <a:lstStyle/>
          <a:p>
            <a:fld id="{418DFE05-7D1B-4A81-91AE-06F396B20BBD}" type="datetimeFigureOut">
              <a:rPr lang="it-IT" smtClean="0"/>
              <a:t>16/06/2025</a:t>
            </a:fld>
            <a:endParaRPr lang="it-IT"/>
          </a:p>
        </p:txBody>
      </p:sp>
      <p:sp>
        <p:nvSpPr>
          <p:cNvPr id="6" name="Segnaposto piè di pagina 5">
            <a:extLst>
              <a:ext uri="{FF2B5EF4-FFF2-40B4-BE49-F238E27FC236}">
                <a16:creationId xmlns:a16="http://schemas.microsoft.com/office/drawing/2014/main" id="{0A556932-686E-4666-9A02-6CF1F645834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88A1E43-E3CD-4150-83BA-FC3779FE7B9D}"/>
              </a:ext>
            </a:extLst>
          </p:cNvPr>
          <p:cNvSpPr>
            <a:spLocks noGrp="1"/>
          </p:cNvSpPr>
          <p:nvPr>
            <p:ph type="sldNum" sz="quarter" idx="12"/>
          </p:nvPr>
        </p:nvSpPr>
        <p:spPr/>
        <p:txBody>
          <a:bodyPr/>
          <a:lstStyle/>
          <a:p>
            <a:fld id="{2B4C9B3D-5183-4638-9D53-7460FAF75076}" type="slidenum">
              <a:rPr lang="it-IT" smtClean="0"/>
              <a:t>‹N›</a:t>
            </a:fld>
            <a:endParaRPr lang="it-IT"/>
          </a:p>
        </p:txBody>
      </p:sp>
    </p:spTree>
    <p:extLst>
      <p:ext uri="{BB962C8B-B14F-4D97-AF65-F5344CB8AC3E}">
        <p14:creationId xmlns:p14="http://schemas.microsoft.com/office/powerpoint/2010/main" val="3805236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88E3679-AE66-4DFF-A75D-F8AB8D0374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45350C7-BC67-47F2-B8DD-69D4AF38DA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FAFC098-0E7C-4C11-A8F8-91472D6C5B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DFE05-7D1B-4A81-91AE-06F396B20BBD}" type="datetimeFigureOut">
              <a:rPr lang="it-IT" smtClean="0"/>
              <a:t>16/06/2025</a:t>
            </a:fld>
            <a:endParaRPr lang="it-IT"/>
          </a:p>
        </p:txBody>
      </p:sp>
      <p:sp>
        <p:nvSpPr>
          <p:cNvPr id="5" name="Segnaposto piè di pagina 4">
            <a:extLst>
              <a:ext uri="{FF2B5EF4-FFF2-40B4-BE49-F238E27FC236}">
                <a16:creationId xmlns:a16="http://schemas.microsoft.com/office/drawing/2014/main" id="{F72B752B-6C53-415C-8B7C-BD5A468764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A3E69BA-C3E2-4D67-B7BB-25B78EB17A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C9B3D-5183-4638-9D53-7460FAF75076}" type="slidenum">
              <a:rPr lang="it-IT" smtClean="0"/>
              <a:t>‹N›</a:t>
            </a:fld>
            <a:endParaRPr lang="it-IT"/>
          </a:p>
        </p:txBody>
      </p:sp>
    </p:spTree>
    <p:extLst>
      <p:ext uri="{BB962C8B-B14F-4D97-AF65-F5344CB8AC3E}">
        <p14:creationId xmlns:p14="http://schemas.microsoft.com/office/powerpoint/2010/main" val="2574229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caddeo@acrossfiduciaria.it"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C42085-9C74-46A6-9E3E-66F51AFA39D2}"/>
              </a:ext>
            </a:extLst>
          </p:cNvPr>
          <p:cNvSpPr>
            <a:spLocks noGrp="1"/>
          </p:cNvSpPr>
          <p:nvPr>
            <p:ph type="ctrTitle"/>
          </p:nvPr>
        </p:nvSpPr>
        <p:spPr/>
        <p:txBody>
          <a:bodyPr>
            <a:normAutofit/>
          </a:bodyPr>
          <a:lstStyle/>
          <a:p>
            <a:r>
              <a:rPr lang="it-IT" sz="3600" b="0" i="0" u="none" strike="noStrike" baseline="0" dirty="0"/>
              <a:t>“PIR Alternativi”</a:t>
            </a:r>
            <a:br>
              <a:rPr lang="it-IT" sz="3600" b="0" i="0" u="none" strike="noStrike" baseline="0" dirty="0"/>
            </a:br>
            <a:br>
              <a:rPr lang="it-IT" sz="3600" b="0" i="0" u="none" strike="noStrike" baseline="0"/>
            </a:br>
            <a:r>
              <a:rPr lang="it-IT" sz="3600"/>
              <a:t>17</a:t>
            </a:r>
            <a:r>
              <a:rPr lang="it-IT" sz="3600" b="0" i="0" u="none" strike="noStrike" baseline="0"/>
              <a:t>-06-2025</a:t>
            </a:r>
            <a:br>
              <a:rPr lang="it-IT" sz="3600" b="0" i="0" u="none" strike="noStrike" baseline="0" dirty="0"/>
            </a:br>
            <a:r>
              <a:rPr lang="it-IT" sz="3600" b="0" i="0" u="none" strike="noStrike" baseline="0" dirty="0"/>
              <a:t>Matteo Caddeo</a:t>
            </a:r>
            <a:endParaRPr lang="it-IT" sz="3600" dirty="0"/>
          </a:p>
        </p:txBody>
      </p:sp>
      <p:sp>
        <p:nvSpPr>
          <p:cNvPr id="3" name="Sottotitolo 2">
            <a:extLst>
              <a:ext uri="{FF2B5EF4-FFF2-40B4-BE49-F238E27FC236}">
                <a16:creationId xmlns:a16="http://schemas.microsoft.com/office/drawing/2014/main" id="{5CC44B5E-98D5-4EB9-A490-D0982043CFE1}"/>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533571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5AC244-AE04-476F-9F38-AFBD5DD51622}"/>
              </a:ext>
            </a:extLst>
          </p:cNvPr>
          <p:cNvSpPr>
            <a:spLocks noGrp="1"/>
          </p:cNvSpPr>
          <p:nvPr>
            <p:ph type="title"/>
          </p:nvPr>
        </p:nvSpPr>
        <p:spPr/>
        <p:txBody>
          <a:bodyPr/>
          <a:lstStyle/>
          <a:p>
            <a:r>
              <a:rPr lang="it-IT" dirty="0"/>
              <a:t>Cenni tecnici sul ruolo della fiduciaria</a:t>
            </a:r>
          </a:p>
        </p:txBody>
      </p:sp>
      <p:sp>
        <p:nvSpPr>
          <p:cNvPr id="3" name="Segnaposto contenuto 2">
            <a:extLst>
              <a:ext uri="{FF2B5EF4-FFF2-40B4-BE49-F238E27FC236}">
                <a16:creationId xmlns:a16="http://schemas.microsoft.com/office/drawing/2014/main" id="{CD640502-60A0-4C7E-8BCB-C45D3522E6E3}"/>
              </a:ext>
            </a:extLst>
          </p:cNvPr>
          <p:cNvSpPr>
            <a:spLocks noGrp="1"/>
          </p:cNvSpPr>
          <p:nvPr>
            <p:ph idx="1"/>
          </p:nvPr>
        </p:nvSpPr>
        <p:spPr/>
        <p:txBody>
          <a:bodyPr>
            <a:normAutofit/>
          </a:bodyPr>
          <a:lstStyle/>
          <a:p>
            <a:r>
              <a:rPr lang="it-IT" sz="2400" b="1" dirty="0"/>
              <a:t>I PIR Alternativi presuppongono l’apertura di un rapporto con o senza intestazione con una fiduciaria e l’esercizio dell’opzione per il c.d. risparmio amministrato (applicazione delle imposte a titolo definitivo da parte dell’intermediario)</a:t>
            </a:r>
          </a:p>
          <a:p>
            <a:r>
              <a:rPr lang="it-IT" sz="2400" b="1" dirty="0"/>
              <a:t>La Fiduciaria deve monitorare su base giornaliera l’</a:t>
            </a:r>
            <a:r>
              <a:rPr lang="it-IT" sz="2400" b="1" i="1" dirty="0"/>
              <a:t>holding </a:t>
            </a:r>
            <a:r>
              <a:rPr lang="it-IT" sz="2400" b="1" i="1" dirty="0" err="1"/>
              <a:t>period</a:t>
            </a:r>
            <a:r>
              <a:rPr lang="it-IT" sz="2400" b="1" dirty="0"/>
              <a:t> sulla quota del veicolo e i vincoli di composizione e concentrazione sugli investimenti detenuti dal titolare del PIR tramite il veicolo secondo un approccio </a:t>
            </a:r>
            <a:r>
              <a:rPr lang="it-IT" sz="2400" b="1" i="1" dirty="0"/>
              <a:t>look-</a:t>
            </a:r>
            <a:r>
              <a:rPr lang="it-IT" sz="2400" b="1" i="1" dirty="0" err="1"/>
              <a:t>through</a:t>
            </a:r>
            <a:r>
              <a:rPr lang="it-IT" sz="2400" b="1" dirty="0"/>
              <a:t> </a:t>
            </a:r>
          </a:p>
          <a:p>
            <a:r>
              <a:rPr lang="it-IT" sz="2400" b="1" dirty="0"/>
              <a:t>La Fiduciaria è responsabile per la qualificazione dello strumento (quota obbligatoria o quota libera) e per il monitoraggio quotidiano dei limiti di composizione e concentrazione</a:t>
            </a:r>
          </a:p>
          <a:p>
            <a:endParaRPr lang="it-IT" dirty="0"/>
          </a:p>
        </p:txBody>
      </p:sp>
    </p:spTree>
    <p:extLst>
      <p:ext uri="{BB962C8B-B14F-4D97-AF65-F5344CB8AC3E}">
        <p14:creationId xmlns:p14="http://schemas.microsoft.com/office/powerpoint/2010/main" val="833780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0DB4D-273D-4FBF-8FA6-CDE08BE6D26F}"/>
              </a:ext>
            </a:extLst>
          </p:cNvPr>
          <p:cNvSpPr>
            <a:spLocks noGrp="1"/>
          </p:cNvSpPr>
          <p:nvPr>
            <p:ph type="title"/>
          </p:nvPr>
        </p:nvSpPr>
        <p:spPr/>
        <p:txBody>
          <a:bodyPr/>
          <a:lstStyle/>
          <a:p>
            <a:r>
              <a:rPr lang="it-IT" dirty="0"/>
              <a:t>Cenni tecnici sul ruolo della fiduciaria</a:t>
            </a:r>
          </a:p>
        </p:txBody>
      </p:sp>
      <p:sp>
        <p:nvSpPr>
          <p:cNvPr id="3" name="Segnaposto contenuto 2">
            <a:extLst>
              <a:ext uri="{FF2B5EF4-FFF2-40B4-BE49-F238E27FC236}">
                <a16:creationId xmlns:a16="http://schemas.microsoft.com/office/drawing/2014/main" id="{D46E5D67-7F1C-49CC-94E1-D9FCE1D9C265}"/>
              </a:ext>
            </a:extLst>
          </p:cNvPr>
          <p:cNvSpPr>
            <a:spLocks noGrp="1"/>
          </p:cNvSpPr>
          <p:nvPr>
            <p:ph idx="1"/>
          </p:nvPr>
        </p:nvSpPr>
        <p:spPr/>
        <p:txBody>
          <a:bodyPr/>
          <a:lstStyle/>
          <a:p>
            <a:endParaRPr lang="it-IT" sz="2400" b="1" dirty="0"/>
          </a:p>
          <a:p>
            <a:r>
              <a:rPr lang="it-IT" sz="2400" b="1" dirty="0"/>
              <a:t>L’apporto di strumenti è un evento fiscalmente realizzativo e soggetto ad imposta sostitutiva (art. 6 d.lgs. n. 461/1997) da parte della Fiduciaria</a:t>
            </a:r>
          </a:p>
          <a:p>
            <a:endParaRPr lang="it-IT" sz="2400" b="1" dirty="0"/>
          </a:p>
          <a:p>
            <a:r>
              <a:rPr lang="it-IT" sz="2400" b="1" dirty="0"/>
              <a:t>Ai sensi dell’art. 6, comma 3, del d.lgs. n. 461/1997, il cliente indica alla Fiduciaria le informazioni rilevanti (costo fiscale e fair market </a:t>
            </a:r>
            <a:r>
              <a:rPr lang="it-IT" sz="2400" b="1" dirty="0" err="1"/>
              <a:t>value</a:t>
            </a:r>
            <a:r>
              <a:rPr lang="it-IT" sz="2400" b="1" dirty="0"/>
              <a:t> dello strumento), fornendo la relativa documentazione probatoria (es. perizia), ovvero in alternativa rilascia apposita autocertificazione</a:t>
            </a:r>
          </a:p>
          <a:p>
            <a:endParaRPr lang="it-IT" dirty="0"/>
          </a:p>
        </p:txBody>
      </p:sp>
    </p:spTree>
    <p:extLst>
      <p:ext uri="{BB962C8B-B14F-4D97-AF65-F5344CB8AC3E}">
        <p14:creationId xmlns:p14="http://schemas.microsoft.com/office/powerpoint/2010/main" val="519062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0DB4D-273D-4FBF-8FA6-CDE08BE6D26F}"/>
              </a:ext>
            </a:extLst>
          </p:cNvPr>
          <p:cNvSpPr>
            <a:spLocks noGrp="1"/>
          </p:cNvSpPr>
          <p:nvPr>
            <p:ph type="title"/>
          </p:nvPr>
        </p:nvSpPr>
        <p:spPr/>
        <p:txBody>
          <a:bodyPr/>
          <a:lstStyle/>
          <a:p>
            <a:r>
              <a:rPr lang="it-IT" dirty="0"/>
              <a:t>Vantaggi e opportunità della fattispecie «PIR»</a:t>
            </a:r>
          </a:p>
        </p:txBody>
      </p:sp>
      <p:sp>
        <p:nvSpPr>
          <p:cNvPr id="3" name="Segnaposto contenuto 2">
            <a:extLst>
              <a:ext uri="{FF2B5EF4-FFF2-40B4-BE49-F238E27FC236}">
                <a16:creationId xmlns:a16="http://schemas.microsoft.com/office/drawing/2014/main" id="{D46E5D67-7F1C-49CC-94E1-D9FCE1D9C265}"/>
              </a:ext>
            </a:extLst>
          </p:cNvPr>
          <p:cNvSpPr>
            <a:spLocks noGrp="1"/>
          </p:cNvSpPr>
          <p:nvPr>
            <p:ph idx="1"/>
          </p:nvPr>
        </p:nvSpPr>
        <p:spPr/>
        <p:txBody>
          <a:bodyPr>
            <a:normAutofit fontScale="77500" lnSpcReduction="20000"/>
          </a:bodyPr>
          <a:lstStyle/>
          <a:p>
            <a:pPr>
              <a:lnSpc>
                <a:spcPct val="110000"/>
              </a:lnSpc>
            </a:pPr>
            <a:r>
              <a:rPr lang="it-IT" b="1" dirty="0"/>
              <a:t>L’intento della presente slide non è quello di rimarcare ulteriormente i «benefici» fiscali che i PIR promuovono a vantaggio del cliente ma bensì è quello di individuare e sottolineare i rilevanti vantaggi e le numerose opportunità di cui tutti gli operatori che a vario titolo concorrono al processo di «creazione» del PIR potranno beneficiare. I principali sono per i consulenti/gestori che potranno in questo caso cogliere l’occasione di effettuare nuove raccolte fornendo una importante opportunità ai loro clienti non dovendo per un tempo consistente essere completamente ed esclusivamente focalizzati sui rendimenti e le importanti oscillazioni dei mercati in un periodo storico come quello che stiamo vivendo. Per tutti gli operatori in generale, oltre ovviamente al tema della raccolta, la possibilità di porsi come referenti professionali per i clienti su diverse categorie di asset, anche fuori dal proprio core business, e di consolidare il rapporto con gli stessi clienti tenuto presente l’orizzonte temporale a 5 anni della fattispecie in questione.</a:t>
            </a:r>
          </a:p>
          <a:p>
            <a:endParaRPr lang="it-IT" dirty="0"/>
          </a:p>
        </p:txBody>
      </p:sp>
    </p:spTree>
    <p:extLst>
      <p:ext uri="{BB962C8B-B14F-4D97-AF65-F5344CB8AC3E}">
        <p14:creationId xmlns:p14="http://schemas.microsoft.com/office/powerpoint/2010/main" val="1699353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287A0E-00A5-299B-498B-53106A988E7E}"/>
              </a:ext>
            </a:extLst>
          </p:cNvPr>
          <p:cNvSpPr>
            <a:spLocks noGrp="1"/>
          </p:cNvSpPr>
          <p:nvPr>
            <p:ph type="title"/>
          </p:nvPr>
        </p:nvSpPr>
        <p:spPr/>
        <p:txBody>
          <a:bodyPr/>
          <a:lstStyle/>
          <a:p>
            <a:r>
              <a:rPr lang="it-IT" dirty="0"/>
              <a:t>Vantaggi e caratteristiche della fattispecie «PIR»</a:t>
            </a:r>
          </a:p>
        </p:txBody>
      </p:sp>
      <p:sp>
        <p:nvSpPr>
          <p:cNvPr id="3" name="Segnaposto contenuto 2">
            <a:extLst>
              <a:ext uri="{FF2B5EF4-FFF2-40B4-BE49-F238E27FC236}">
                <a16:creationId xmlns:a16="http://schemas.microsoft.com/office/drawing/2014/main" id="{33E0AF7F-F469-D227-9699-DB621223DD8F}"/>
              </a:ext>
            </a:extLst>
          </p:cNvPr>
          <p:cNvSpPr>
            <a:spLocks noGrp="1"/>
          </p:cNvSpPr>
          <p:nvPr>
            <p:ph idx="1"/>
          </p:nvPr>
        </p:nvSpPr>
        <p:spPr/>
        <p:txBody>
          <a:bodyPr>
            <a:normAutofit/>
          </a:bodyPr>
          <a:lstStyle/>
          <a:p>
            <a:pPr marL="342900" indent="-342900" algn="just" fontAlgn="base">
              <a:lnSpc>
                <a:spcPct val="110000"/>
              </a:lnSpc>
              <a:spcBef>
                <a:spcPts val="1200"/>
              </a:spcBef>
            </a:pPr>
            <a:r>
              <a:rPr lang="it-IT" sz="2400" b="1" dirty="0">
                <a:solidFill>
                  <a:srgbClr val="000000"/>
                </a:solidFill>
                <a:latin typeface="Arial" panose="020B0604020202020204" pitchFamily="34" charset="0"/>
                <a:cs typeface="Arial" panose="020B0604020202020204" pitchFamily="34" charset="0"/>
              </a:rPr>
              <a:t>è dinamico</a:t>
            </a:r>
            <a:r>
              <a:rPr lang="it-IT" sz="2800" b="1" dirty="0">
                <a:solidFill>
                  <a:srgbClr val="000000"/>
                </a:solidFill>
                <a:latin typeface="Arial" panose="020B0604020202020204" pitchFamily="34" charset="0"/>
                <a:cs typeface="Arial" panose="020B0604020202020204" pitchFamily="34" charset="0"/>
              </a:rPr>
              <a:t>: </a:t>
            </a:r>
            <a:r>
              <a:rPr lang="it-IT" sz="2400" b="1" dirty="0"/>
              <a:t>la sua composizione quantitativa può variare nel tempo purché vengano rispettati i limiti all’entità dell’investimento previsti </a:t>
            </a:r>
          </a:p>
          <a:p>
            <a:pPr marL="342900" indent="-342900" algn="just" fontAlgn="base">
              <a:lnSpc>
                <a:spcPct val="100000"/>
              </a:lnSpc>
              <a:spcBef>
                <a:spcPts val="1200"/>
              </a:spcBef>
            </a:pPr>
            <a:r>
              <a:rPr lang="it-IT" sz="2400" b="1" dirty="0">
                <a:solidFill>
                  <a:srgbClr val="000000"/>
                </a:solidFill>
                <a:latin typeface="Arial" panose="020B0604020202020204" pitchFamily="34" charset="0"/>
                <a:cs typeface="Arial" panose="020B0604020202020204" pitchFamily="34" charset="0"/>
              </a:rPr>
              <a:t>è flessibile</a:t>
            </a:r>
            <a:r>
              <a:rPr lang="it-IT" sz="2800" b="1" dirty="0">
                <a:solidFill>
                  <a:srgbClr val="000000"/>
                </a:solidFill>
                <a:latin typeface="Arial" panose="020B0604020202020204" pitchFamily="34" charset="0"/>
                <a:cs typeface="Arial" panose="020B0604020202020204" pitchFamily="34" charset="0"/>
              </a:rPr>
              <a:t>, </a:t>
            </a:r>
            <a:r>
              <a:rPr lang="it-IT" sz="2400" b="1" dirty="0"/>
              <a:t>la sua composizione qualitativa può variare nel tempo, potendosi prevedere il disinvestimento degli strumenti finanziari contenuti nel PIR e il reinvestimento in nuovi strumenti finanziari </a:t>
            </a:r>
          </a:p>
          <a:p>
            <a:pPr marL="342900" indent="-342900" algn="just" fontAlgn="base">
              <a:spcBef>
                <a:spcPts val="1200"/>
              </a:spcBef>
              <a:buFont typeface="Arial" panose="020B0604020202020204" pitchFamily="34" charset="0"/>
              <a:buChar char="•"/>
            </a:pPr>
            <a:r>
              <a:rPr lang="it-IT" sz="2400" b="1" dirty="0">
                <a:solidFill>
                  <a:srgbClr val="000000"/>
                </a:solidFill>
                <a:latin typeface="Arial" panose="020B0604020202020204" pitchFamily="34" charset="0"/>
                <a:cs typeface="Arial" panose="020B0604020202020204" pitchFamily="34" charset="0"/>
              </a:rPr>
              <a:t>è personalizzabile</a:t>
            </a:r>
            <a:r>
              <a:rPr lang="it-IT" sz="2800" b="1" dirty="0">
                <a:solidFill>
                  <a:srgbClr val="000000"/>
                </a:solidFill>
                <a:latin typeface="Arial" panose="020B0604020202020204" pitchFamily="34" charset="0"/>
                <a:cs typeface="Arial" panose="020B0604020202020204" pitchFamily="34" charset="0"/>
              </a:rPr>
              <a:t>:</a:t>
            </a:r>
            <a:r>
              <a:rPr lang="it-IT" sz="2800" dirty="0">
                <a:solidFill>
                  <a:srgbClr val="1D1D1B"/>
                </a:solidFill>
                <a:latin typeface="Arial" panose="020B0604020202020204" pitchFamily="34" charset="0"/>
                <a:ea typeface="+mn-lt"/>
                <a:cs typeface="Arial" panose="020B0604020202020204" pitchFamily="34" charset="0"/>
              </a:rPr>
              <a:t> </a:t>
            </a:r>
            <a:r>
              <a:rPr lang="it-IT" sz="2400" b="1" dirty="0"/>
              <a:t>nel rispetto dei vincoli normativamente previsti in tema di composizione e concentrazione del portafoglio, può essere composto liberamente, con l’inserimento nel contenitore fiscale, accanto a prodotti del risparmio gestito e a titoli quotati,  anche investimenti qualificati di private equity non quotati. </a:t>
            </a:r>
          </a:p>
          <a:p>
            <a:endParaRPr lang="it-IT" dirty="0"/>
          </a:p>
        </p:txBody>
      </p:sp>
    </p:spTree>
    <p:extLst>
      <p:ext uri="{BB962C8B-B14F-4D97-AF65-F5344CB8AC3E}">
        <p14:creationId xmlns:p14="http://schemas.microsoft.com/office/powerpoint/2010/main" val="1220037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1D816D-DF81-2FE6-278C-BEFD7E340A8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CE33727-CBA5-8755-C1F2-CFE3B7586A45}"/>
              </a:ext>
            </a:extLst>
          </p:cNvPr>
          <p:cNvSpPr>
            <a:spLocks noGrp="1"/>
          </p:cNvSpPr>
          <p:nvPr>
            <p:ph idx="1"/>
          </p:nvPr>
        </p:nvSpPr>
        <p:spPr/>
        <p:txBody>
          <a:bodyPr/>
          <a:lstStyle/>
          <a:p>
            <a:pPr algn="ctr"/>
            <a:r>
              <a:rPr lang="it-IT" dirty="0">
                <a:solidFill>
                  <a:srgbClr val="003366"/>
                </a:solidFill>
              </a:rPr>
              <a:t>Matteo Caddeo</a:t>
            </a:r>
          </a:p>
          <a:p>
            <a:pPr algn="ctr"/>
            <a:r>
              <a:rPr lang="it-IT" dirty="0">
                <a:solidFill>
                  <a:srgbClr val="002060"/>
                </a:solidFill>
              </a:rPr>
              <a:t>GRAZIE PER L’ATTENZIONE</a:t>
            </a:r>
          </a:p>
          <a:p>
            <a:pPr algn="ctr"/>
            <a:r>
              <a:rPr lang="it-IT" dirty="0">
                <a:solidFill>
                  <a:srgbClr val="002060"/>
                </a:solidFill>
                <a:hlinkClick r:id="rId3"/>
              </a:rPr>
              <a:t>caddeo@acrossfiduciaria.it</a:t>
            </a:r>
            <a:endParaRPr lang="it-IT" dirty="0">
              <a:solidFill>
                <a:srgbClr val="002060"/>
              </a:solidFill>
            </a:endParaRPr>
          </a:p>
          <a:p>
            <a:pPr algn="ctr"/>
            <a:endParaRPr lang="it-IT" dirty="0"/>
          </a:p>
        </p:txBody>
      </p:sp>
    </p:spTree>
    <p:extLst>
      <p:ext uri="{BB962C8B-B14F-4D97-AF65-F5344CB8AC3E}">
        <p14:creationId xmlns:p14="http://schemas.microsoft.com/office/powerpoint/2010/main" val="274464331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496</Words>
  <Application>Microsoft Office PowerPoint</Application>
  <PresentationFormat>Widescreen</PresentationFormat>
  <Paragraphs>19</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“PIR Alternativi”  17-06-2025 Matteo Caddeo</vt:lpstr>
      <vt:lpstr>Cenni tecnici sul ruolo della fiduciaria</vt:lpstr>
      <vt:lpstr>Cenni tecnici sul ruolo della fiduciaria</vt:lpstr>
      <vt:lpstr>Vantaggi e opportunità della fattispecie «PIR»</vt:lpstr>
      <vt:lpstr>Vantaggi e caratteristiche della fattispecie «PIR»</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Ruolo e attività della fiduciaria</dc:title>
  <dc:creator>Matteo Caddeo</dc:creator>
  <cp:lastModifiedBy>Matteo Caddeo</cp:lastModifiedBy>
  <cp:revision>3</cp:revision>
  <cp:lastPrinted>2024-03-19T15:33:39Z</cp:lastPrinted>
  <dcterms:created xsi:type="dcterms:W3CDTF">2022-03-22T08:29:06Z</dcterms:created>
  <dcterms:modified xsi:type="dcterms:W3CDTF">2025-06-16T07:45:12Z</dcterms:modified>
</cp:coreProperties>
</file>