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96" r:id="rId4"/>
    <p:sldId id="257" r:id="rId5"/>
    <p:sldId id="294" r:id="rId6"/>
    <p:sldId id="298" r:id="rId7"/>
    <p:sldId id="272" r:id="rId8"/>
    <p:sldId id="265" r:id="rId9"/>
    <p:sldId id="297" r:id="rId10"/>
    <p:sldId id="301" r:id="rId11"/>
    <p:sldId id="286" r:id="rId12"/>
    <p:sldId id="295" r:id="rId13"/>
    <p:sldId id="293" r:id="rId14"/>
    <p:sldId id="266" r:id="rId15"/>
    <p:sldId id="289" r:id="rId16"/>
    <p:sldId id="278" r:id="rId17"/>
    <p:sldId id="269" r:id="rId18"/>
    <p:sldId id="283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6E"/>
    <a:srgbClr val="01776F"/>
    <a:srgbClr val="BC2D56"/>
    <a:srgbClr val="033D6A"/>
    <a:srgbClr val="69D0C9"/>
    <a:srgbClr val="2C4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3" autoAdjust="0"/>
    <p:restoredTop sz="86470" autoAdjust="0"/>
  </p:normalViewPr>
  <p:slideViewPr>
    <p:cSldViewPr snapToGrid="0" showGuides="1">
      <p:cViewPr varScale="1">
        <p:scale>
          <a:sx n="57" d="100"/>
          <a:sy n="57" d="100"/>
        </p:scale>
        <p:origin x="1731" y="2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59AD-EE1E-7949-B73B-A7D34CB0724D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7DFC8-5F67-9E42-A7CA-D1AF388D33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0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Benvenuti al nostro webinar. Oggi parliamo di minibond: strumenti per finanziare la crescita delle PMI italiane, offrendo allo stesso tempo opportunità di rendimento agli investitori. Siamo </a:t>
            </a:r>
            <a:r>
              <a:rPr lang="it-IT" dirty="0" err="1"/>
              <a:t>ItaliaBond</a:t>
            </a:r>
            <a:r>
              <a:rPr lang="it-IT" dirty="0"/>
              <a:t> e vi guideremo in un percorso concreto tra mercato, piattaforma e benefici per imprese e sottoscrittori.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578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ItaliaBond.it è il cuore operativo della nostra attività. </a:t>
            </a:r>
          </a:p>
          <a:p>
            <a:r>
              <a:rPr lang="it-IT" dirty="0"/>
              <a:t>È qui che avviene l’intero ciclo di vita del minibond, dal collocamento alla gestione post-quotazione.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34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Rispetto a bond governativi o private equity, i minibond presentano un mix ideale: rendimento elevato, rischio bilanciato, alta trasparenza e legame diretto con l’economia reale.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622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9CE2003D-99AA-D670-8BA9-74EAECB81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>
            <a:extLst>
              <a:ext uri="{FF2B5EF4-FFF2-40B4-BE49-F238E27FC236}">
                <a16:creationId xmlns:a16="http://schemas.microsoft.com/office/drawing/2014/main" id="{F5FC1E72-9F65-FE44-1DB8-AB44C63BB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:notes">
            <a:extLst>
              <a:ext uri="{FF2B5EF4-FFF2-40B4-BE49-F238E27FC236}">
                <a16:creationId xmlns:a16="http://schemas.microsoft.com/office/drawing/2014/main" id="{DCDFC147-92A6-2D7B-1E45-766787137D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5504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 tutte le imprese possono emettere. Richiediamo solidità economica, bilanci depositati e criteri finanziari minimi. Questo garantisce affidabilità all’investitore e selezione rigorosa.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326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2AA095DE-94D9-9547-74C9-A4D54FEE3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4c09ea3b24_0_7:notes">
            <a:extLst>
              <a:ext uri="{FF2B5EF4-FFF2-40B4-BE49-F238E27FC236}">
                <a16:creationId xmlns:a16="http://schemas.microsoft.com/office/drawing/2014/main" id="{465E06E8-3606-0F06-4EBB-8976684F21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34c09ea3b24_0_7:notes">
            <a:extLst>
              <a:ext uri="{FF2B5EF4-FFF2-40B4-BE49-F238E27FC236}">
                <a16:creationId xmlns:a16="http://schemas.microsoft.com/office/drawing/2014/main" id="{5CC857B4-F8B4-770F-FB5F-8685DCFDAF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Per l’azienda, significa ottenere risorse senza cedere equity, rafforzare immagine e reputazione, ed entrare in contatto con il mondo del capitale in modo graduale ma efficace.</a:t>
            </a:r>
            <a:endParaRPr dirty="0"/>
          </a:p>
        </p:txBody>
      </p:sp>
      <p:sp>
        <p:nvSpPr>
          <p:cNvPr id="358" name="Google Shape;358;g34c09ea3b24_0_7:notes">
            <a:extLst>
              <a:ext uri="{FF2B5EF4-FFF2-40B4-BE49-F238E27FC236}">
                <a16:creationId xmlns:a16="http://schemas.microsoft.com/office/drawing/2014/main" id="{6AB4D75C-03B5-776A-B1E6-E2B6B99FF0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689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3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Il minibond è anche una leva per costruire una relazione duratura con investitori abituali, che potranno sostenere l’impresa anche in future raccolte o aperture di capitale.</a:t>
            </a:r>
            <a:endParaRPr dirty="0"/>
          </a:p>
        </p:txBody>
      </p:sp>
      <p:sp>
        <p:nvSpPr>
          <p:cNvPr id="369" name="Google Shape;369;p13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Grazie per l’attenzione. Siamo a disposizione per approfondire ogni aspetto. Potete contattarci direttamente per discutere casi concreti o approfondire la piattaforma.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03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Abbiamo suddiviso l’incontro in tre moduli: iniziamo con una panoramica sul ruolo dei minibond nel contesto delle fonti di finanziamento; poi presenteremo ItaliaBond.it, la nostra piattaforma; infine parleremo delle imprese emittenti e dei vantaggi per chi investe.</a:t>
            </a:r>
            <a:endParaRPr dirty="0"/>
          </a:p>
        </p:txBody>
      </p:sp>
      <p:sp>
        <p:nvSpPr>
          <p:cNvPr id="188" name="Google Shape;18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minibond sono obbligazioni societarie emesse dalle imprese (quotate e non), pensate per raccogliere capitale al di fuori del credito bancario. Per le imprese, significa crescita; per gli investitori, un'opportunità concreta con tassi medi intorno all’8%.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46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minibond offrono accesso diretto a capitale, senza cedere quote societarie. Migliorano il profilo finanziario e sono spesso fiscalmente efficienti. Un'alternativa strategica per finanziare sviluppo e investimenti.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56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Oggi il mercato è ancora limitato rispetto al potenziale. I dati ci dicono che ci sono oltre 1.000 imprese pronte, con spazio per emissioni da 15 miliardi. Il nostro obiettivo è colmare questo gap.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991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0175" y="773113"/>
            <a:ext cx="6827838" cy="384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ANIMAZIONE: SCOMPARIRE TORTA, COMPARE FRASE: un’ulteriore garanzia è data dalla qualità della selezione che fa </a:t>
            </a:r>
            <a:r>
              <a:rPr lang="it-IT" dirty="0" err="1"/>
              <a:t>ItaliaBond</a:t>
            </a:r>
            <a:r>
              <a:rPr lang="it-IT" dirty="0"/>
              <a:t> delle aziende emittenti.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4D8E10F7-F8C9-B2BE-22B5-FAF2F0CB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>
            <a:extLst>
              <a:ext uri="{FF2B5EF4-FFF2-40B4-BE49-F238E27FC236}">
                <a16:creationId xmlns:a16="http://schemas.microsoft.com/office/drawing/2014/main" id="{D02CC605-F759-6119-DE88-E49E3A3FA6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:notes">
            <a:extLst>
              <a:ext uri="{FF2B5EF4-FFF2-40B4-BE49-F238E27FC236}">
                <a16:creationId xmlns:a16="http://schemas.microsoft.com/office/drawing/2014/main" id="{6559C61A-B74E-882F-134B-AD2045F78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5909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D1BD-ED26-7F85-309C-AD9D53839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C1E3679-1C1D-2C1D-E5C9-D27560321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7817B9E-E4F3-C382-2D80-5AE821842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ItaliaBond</a:t>
            </a:r>
            <a:r>
              <a:rPr lang="it-IT" dirty="0"/>
              <a:t> è una startup innovativa autorizzata da Consob. Nasce con l’obiettivo di semplificare l’accesso al mercato dei minibond per PMI e investitori, con un modello trasparente e orientato al rendimento.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71C2F0-78F2-02FA-C927-856301D339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802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L’intero percorso è digitale: l’investitore esplora le opportunità su ItaliaBond.it, accede alla documentazione, investe e riceve cedole. Alla scadenza, ottiene il capitale indietro. Tutto è semplificato e sotto controllo.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7DFC8-5F67-9E42-A7CA-D1AF388D339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04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6AAF19-A7DC-5406-8244-BA29876B5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CDA7F3B-41D2-216D-DFD2-1A07DE272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2B7C00-67EA-95E3-8E3F-AF4CABCB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357003-CEB8-EA3A-599E-580F585A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09655E-D6DD-111D-BB7A-E36719C5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596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94B9F-2DD1-71EA-CB5C-044D87D6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518EE2-5B64-FFDD-8399-D212ABECC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35BA45-577C-BA42-0394-F84E9DF8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EE70B2-FB9E-0780-546A-525C0B4BB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068589-B214-E514-1629-FB4A7F3A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314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E194B6F-D30E-56D8-F540-D37BBD0E5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8018CD-2E19-6BC0-7098-8281719D4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5C37CE-D9CD-6BA7-0F4C-6C8032E8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55C56F-9F5E-94C2-B8BD-00B48B60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E675F7-04A9-5D9F-F89C-899753E7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1934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>
  <p:cSld name="Disclaim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660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0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9DAE6B-6681-69CE-26B4-660073E9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699EC1-755B-82FE-B594-D74F1855C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3E1192-759A-C7AD-7AE7-00B1736E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1D7EE8-6F7A-5C77-D73A-F984E131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39128C-28B4-97BD-07BB-9BE07218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86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C34F8D-B7CD-5857-0EAA-BF2F2E7C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F9EA59-BFDB-984E-C101-8BC88EC3E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D3A78A-4846-8BB0-2C0F-315A1189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758118-1F21-4117-9606-B1C229ADB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4B0F0F-1431-4573-EAEA-BDC2A89A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90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582A4-BCAF-7219-C0A6-1AC369918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FB37F4-5024-99FB-EDE2-323354C72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17A05D7-69A6-BC48-E890-AB52C8F3A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93E0D2-86D1-C0BF-22E7-CA3984BDA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FCDDCE-6095-1339-286D-B8F81591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93D232-3850-9295-D278-BD778876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54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307B44-91DA-C363-7535-BC1389B12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1D92B9-5986-3155-A1F3-5D247D04C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6BBA37-EA3B-94F6-8FB1-B2262919F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C1E381-D2A9-90F8-1424-B2FA077379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DD2AD76-EB09-5D71-C7D9-5B770C92B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B8C5474-4A7D-9907-D4ED-A49FA640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A17294C-5171-647A-1BDA-BBB59408F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9BCF15D-8C27-03EB-76CA-48B740C37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71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CCE85-0E91-2802-CF97-6F6F7EE2B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EACCD0-A9A2-9EE0-A5BE-23A57115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202D92-2D75-652D-3CD4-DE769C0A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0B1176-96F4-7CDE-59C3-769F84C3E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02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B8D008B-19C5-767C-B2D4-B450402E7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EB93A8-ABBD-8D8B-EFE2-E63E660A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44AE8C-DC4B-8F4D-A2D4-726EBC8A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03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5A97D8-9F91-A3E7-C2AE-44385A680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F36637-164E-5483-704C-81C347839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A15625-2573-6801-5C5A-8F354D757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4C0CF8-E575-AEB9-5867-B99D7F7E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40066B-5C34-12E9-54F2-378E28E8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FC559E-8A1A-630C-9D5D-8CB3C6D0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47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43C8F4-A4D2-56C2-8D49-EB9C19A0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04C9459-2F49-DE8F-9436-DB2EFD065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8AE8558-00EC-D9DF-9782-AD2AE8B24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302E8B-D73C-EF00-4B75-24020CE7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899FAB-5460-C6CC-CF67-B43309A1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9C5D14-EBDE-5002-8E98-989876C1C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9887-469C-8345-8D5B-E584D73A9B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0074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A5BF2CB-04C5-545A-A332-8803C4674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F32CD3-3DB7-743F-1A94-BB2DE607A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B066C3-BE75-AE0A-9BB9-16D0257F0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E7FE89-59C9-0041-B302-86FC5C2FDA06}" type="datetimeFigureOut">
              <a:rPr lang="it-IT" smtClean="0"/>
              <a:t>16/06/2025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D1BDAF-2C6E-F03E-3374-827723520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AAA438-031A-8BC1-EB2B-D9E8BDF7B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349887-469C-8345-8D5B-E584D73A9B46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3EF777C-5737-7732-991C-45CA95035C63}"/>
              </a:ext>
            </a:extLst>
          </p:cNvPr>
          <p:cNvCxnSpPr>
            <a:cxnSpLocks/>
          </p:cNvCxnSpPr>
          <p:nvPr userDrawn="1"/>
        </p:nvCxnSpPr>
        <p:spPr>
          <a:xfrm>
            <a:off x="751114" y="6176963"/>
            <a:ext cx="1060268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magine 7">
            <a:extLst>
              <a:ext uri="{FF2B5EF4-FFF2-40B4-BE49-F238E27FC236}">
                <a16:creationId xmlns:a16="http://schemas.microsoft.com/office/drawing/2014/main" id="{CFDCB002-7857-852F-E415-5E4F821D42E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27692" y="6277618"/>
            <a:ext cx="472096" cy="5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9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g.conte@italiabond.i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f.cannizzaro@italiabond.it" TargetMode="Externa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B4CB49-5CF3-6625-09A3-90CA27572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5510" y="546754"/>
            <a:ext cx="8480981" cy="1266384"/>
          </a:xfrm>
        </p:spPr>
        <p:txBody>
          <a:bodyPr>
            <a:normAutofit/>
          </a:bodyPr>
          <a:lstStyle/>
          <a:p>
            <a:r>
              <a:rPr lang="it-IT" sz="4000" b="1" dirty="0"/>
              <a:t>Minibond: Finanziare la crescita delle PMI Italiane, guadagnando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2B100C-66E6-69BF-CC05-69EE695A9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2186" y="1957982"/>
            <a:ext cx="5027629" cy="432634"/>
          </a:xfrm>
        </p:spPr>
        <p:txBody>
          <a:bodyPr>
            <a:normAutofit/>
          </a:bodyPr>
          <a:lstStyle/>
          <a:p>
            <a:r>
              <a:rPr lang="it-IT" dirty="0"/>
              <a:t>Webinar formativo 17/06/2025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36144FA-C3F9-33B7-2C2F-A7B0FF5A7553}"/>
              </a:ext>
            </a:extLst>
          </p:cNvPr>
          <p:cNvSpPr/>
          <p:nvPr/>
        </p:nvSpPr>
        <p:spPr>
          <a:xfrm>
            <a:off x="3980237" y="2582766"/>
            <a:ext cx="4231526" cy="91440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16B4C"/>
                </a:solidFill>
              </a:rPr>
              <a:t>ACROSS</a:t>
            </a:r>
            <a:r>
              <a:rPr lang="it-IT" sz="2400" b="1" dirty="0">
                <a:solidFill>
                  <a:schemeClr val="tx1"/>
                </a:solidFill>
              </a:rPr>
              <a:t> / </a:t>
            </a:r>
            <a:r>
              <a:rPr lang="it-IT" sz="2400" b="1" dirty="0">
                <a:solidFill>
                  <a:srgbClr val="033D6A"/>
                </a:solidFill>
              </a:rPr>
              <a:t>ItaliaBond.it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92E71A-074A-3B6F-1551-EBEA75D536AE}"/>
              </a:ext>
            </a:extLst>
          </p:cNvPr>
          <p:cNvSpPr txBox="1"/>
          <p:nvPr/>
        </p:nvSpPr>
        <p:spPr>
          <a:xfrm>
            <a:off x="1096178" y="4931943"/>
            <a:ext cx="9999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0" i="0" u="none" strike="noStrike" dirty="0">
                <a:effectLst/>
              </a:rPr>
              <a:t>Benvenuti! </a:t>
            </a:r>
            <a:r>
              <a:rPr lang="it-IT" sz="2400" b="0" i="0" u="none" strike="noStrike" dirty="0" err="1">
                <a:effectLst/>
              </a:rPr>
              <a:t>ItaliaBond</a:t>
            </a:r>
            <a:r>
              <a:rPr lang="it-IT" sz="2400" b="0" i="0" u="none" strike="noStrike" dirty="0">
                <a:effectLst/>
              </a:rPr>
              <a:t> presenta un'introduzione ai minibond, strumenti innovativi per lo sviluppo aziendale.</a:t>
            </a:r>
            <a:endParaRPr lang="it-IT" sz="24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72F62EC-B6AB-1F2C-85D8-D423BBDE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2397" y="3685539"/>
            <a:ext cx="2602607" cy="1008511"/>
          </a:xfrm>
          <a:prstGeom prst="rect">
            <a:avLst/>
          </a:prstGeom>
        </p:spPr>
      </p:pic>
      <p:sp>
        <p:nvSpPr>
          <p:cNvPr id="4" name="Google Shape;191;p6">
            <a:extLst>
              <a:ext uri="{FF2B5EF4-FFF2-40B4-BE49-F238E27FC236}">
                <a16:creationId xmlns:a16="http://schemas.microsoft.com/office/drawing/2014/main" id="{40441FAA-04B6-AFF6-6DDA-7334A77948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/>
          </a:p>
        </p:txBody>
      </p:sp>
      <p:sp>
        <p:nvSpPr>
          <p:cNvPr id="6" name="Google Shape;191;p6">
            <a:extLst>
              <a:ext uri="{FF2B5EF4-FFF2-40B4-BE49-F238E27FC236}">
                <a16:creationId xmlns:a16="http://schemas.microsoft.com/office/drawing/2014/main" id="{FD175A92-E4C1-EB43-E23B-AFC27AF8ECA4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pic>
        <p:nvPicPr>
          <p:cNvPr id="10" name="Picture 2" descr="Across Fiduciaria - Proteggiamo i vostri sogni">
            <a:extLst>
              <a:ext uri="{FF2B5EF4-FFF2-40B4-BE49-F238E27FC236}">
                <a16:creationId xmlns:a16="http://schemas.microsoft.com/office/drawing/2014/main" id="{CE3B2D17-7E5A-41FD-2830-7A71D9FF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237" y="3650270"/>
            <a:ext cx="2042160" cy="107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83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4273D-CEDB-894B-3194-4A48AD5BA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B6A4BFD-9A8A-E49E-CE98-DA9F6DA5367E}"/>
              </a:ext>
            </a:extLst>
          </p:cNvPr>
          <p:cNvCxnSpPr>
            <a:cxnSpLocks/>
            <a:stCxn id="47" idx="3"/>
            <a:endCxn id="11" idx="3"/>
          </p:cNvCxnSpPr>
          <p:nvPr/>
        </p:nvCxnSpPr>
        <p:spPr>
          <a:xfrm flipH="1">
            <a:off x="7395210" y="3750133"/>
            <a:ext cx="3587085" cy="0"/>
          </a:xfrm>
          <a:prstGeom prst="straightConnector1">
            <a:avLst/>
          </a:prstGeom>
          <a:ln w="31750" cap="rnd" cmpd="sng">
            <a:solidFill>
              <a:srgbClr val="2C48CA"/>
            </a:solidFill>
            <a:bevel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161DB30-9EFF-63B0-3558-D559D08BA04A}"/>
              </a:ext>
            </a:extLst>
          </p:cNvPr>
          <p:cNvCxnSpPr>
            <a:cxnSpLocks/>
            <a:stCxn id="37" idx="1"/>
            <a:endCxn id="11" idx="1"/>
          </p:cNvCxnSpPr>
          <p:nvPr/>
        </p:nvCxnSpPr>
        <p:spPr>
          <a:xfrm>
            <a:off x="964275" y="3750133"/>
            <a:ext cx="3585210" cy="0"/>
          </a:xfrm>
          <a:prstGeom prst="straightConnector1">
            <a:avLst/>
          </a:prstGeom>
          <a:ln w="31750" cap="rnd" cmpd="sng">
            <a:solidFill>
              <a:srgbClr val="2C48CA"/>
            </a:solidFill>
            <a:bevel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6A7D366A-307D-9E14-C457-35639315D4EE}"/>
              </a:ext>
            </a:extLst>
          </p:cNvPr>
          <p:cNvSpPr>
            <a:spLocks/>
          </p:cNvSpPr>
          <p:nvPr/>
        </p:nvSpPr>
        <p:spPr>
          <a:xfrm>
            <a:off x="4549485" y="2434190"/>
            <a:ext cx="2845725" cy="2631885"/>
          </a:xfrm>
          <a:prstGeom prst="roundRect">
            <a:avLst>
              <a:gd name="adj" fmla="val 7806"/>
            </a:avLst>
          </a:prstGeom>
          <a:solidFill>
            <a:schemeClr val="bg1">
              <a:lumMod val="95000"/>
            </a:schemeClr>
          </a:solidFill>
          <a:ln>
            <a:solidFill>
              <a:srgbClr val="0076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69E5D24-54D4-DDFC-EFEF-722BCF5A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dirty="0"/>
              <a:t>ItaliaBond.it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33EABD7-72D7-F3B1-1096-2FA5C6A39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495" y="1403470"/>
            <a:ext cx="972000" cy="972000"/>
          </a:xfrm>
          <a:prstGeom prst="rect">
            <a:avLst/>
          </a:prstGeom>
        </p:spPr>
      </p:pic>
      <p:sp>
        <p:nvSpPr>
          <p:cNvPr id="13" name="Google Shape;191;p6">
            <a:extLst>
              <a:ext uri="{FF2B5EF4-FFF2-40B4-BE49-F238E27FC236}">
                <a16:creationId xmlns:a16="http://schemas.microsoft.com/office/drawing/2014/main" id="{9607574E-B687-7F85-4E5B-6C9EA5DBF6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dirty="0"/>
          </a:p>
        </p:txBody>
      </p:sp>
      <p:sp>
        <p:nvSpPr>
          <p:cNvPr id="14" name="Google Shape;191;p6">
            <a:extLst>
              <a:ext uri="{FF2B5EF4-FFF2-40B4-BE49-F238E27FC236}">
                <a16:creationId xmlns:a16="http://schemas.microsoft.com/office/drawing/2014/main" id="{AD2103F8-7250-AD20-4276-05C9D9830233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64137E2-F500-1E23-E145-02FD67E15F7B}"/>
              </a:ext>
            </a:extLst>
          </p:cNvPr>
          <p:cNvGrpSpPr/>
          <p:nvPr/>
        </p:nvGrpSpPr>
        <p:grpSpPr>
          <a:xfrm>
            <a:off x="4908857" y="1403470"/>
            <a:ext cx="2126980" cy="843175"/>
            <a:chOff x="5032510" y="2467082"/>
            <a:chExt cx="2126980" cy="843175"/>
          </a:xfrm>
        </p:grpSpPr>
        <p:sp>
          <p:nvSpPr>
            <p:cNvPr id="8" name="Rettangolo con angoli arrotondati 7">
              <a:extLst>
                <a:ext uri="{FF2B5EF4-FFF2-40B4-BE49-F238E27FC236}">
                  <a16:creationId xmlns:a16="http://schemas.microsoft.com/office/drawing/2014/main" id="{6DF265BF-3229-E6BC-5B33-E64EC0F3E290}"/>
                </a:ext>
              </a:extLst>
            </p:cNvPr>
            <p:cNvSpPr/>
            <p:nvPr/>
          </p:nvSpPr>
          <p:spPr>
            <a:xfrm>
              <a:off x="5102352" y="2467083"/>
              <a:ext cx="2057138" cy="843174"/>
            </a:xfrm>
            <a:prstGeom prst="roundRect">
              <a:avLst/>
            </a:prstGeom>
            <a:noFill/>
            <a:ln>
              <a:solidFill>
                <a:srgbClr val="033D6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033D6A"/>
                </a:solidFill>
              </a:endParaRP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074467F-153C-9E98-7429-0323D8CF1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32510" y="2467082"/>
              <a:ext cx="2126980" cy="843175"/>
            </a:xfrm>
            <a:prstGeom prst="rect">
              <a:avLst/>
            </a:prstGeom>
            <a:noFill/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40144033-133F-274E-8940-89A991E1A0DD}"/>
              </a:ext>
            </a:extLst>
          </p:cNvPr>
          <p:cNvGrpSpPr/>
          <p:nvPr/>
        </p:nvGrpSpPr>
        <p:grpSpPr>
          <a:xfrm>
            <a:off x="964275" y="2434190"/>
            <a:ext cx="2845725" cy="2631886"/>
            <a:chOff x="964275" y="2535790"/>
            <a:chExt cx="2845725" cy="2631886"/>
          </a:xfrm>
        </p:grpSpPr>
        <p:sp>
          <p:nvSpPr>
            <p:cNvPr id="37" name="Rettangolo con angoli arrotondati 36">
              <a:extLst>
                <a:ext uri="{FF2B5EF4-FFF2-40B4-BE49-F238E27FC236}">
                  <a16:creationId xmlns:a16="http://schemas.microsoft.com/office/drawing/2014/main" id="{2D6984CC-CC52-48F7-B872-FA247556092B}"/>
                </a:ext>
              </a:extLst>
            </p:cNvPr>
            <p:cNvSpPr>
              <a:spLocks/>
            </p:cNvSpPr>
            <p:nvPr/>
          </p:nvSpPr>
          <p:spPr>
            <a:xfrm>
              <a:off x="964275" y="2535790"/>
              <a:ext cx="2845725" cy="2631886"/>
            </a:xfrm>
            <a:prstGeom prst="roundRect">
              <a:avLst>
                <a:gd name="adj" fmla="val 7806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2C48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Sottotitolo 2">
              <a:extLst>
                <a:ext uri="{FF2B5EF4-FFF2-40B4-BE49-F238E27FC236}">
                  <a16:creationId xmlns:a16="http://schemas.microsoft.com/office/drawing/2014/main" id="{4A983DF8-F885-85CB-33E6-276A18A58D9B}"/>
                </a:ext>
              </a:extLst>
            </p:cNvPr>
            <p:cNvSpPr txBox="1">
              <a:spLocks/>
            </p:cNvSpPr>
            <p:nvPr/>
          </p:nvSpPr>
          <p:spPr>
            <a:xfrm>
              <a:off x="964275" y="3312253"/>
              <a:ext cx="2845725" cy="18554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2800"/>
                </a:lnSpc>
                <a:buNone/>
              </a:pPr>
              <a:r>
                <a:rPr lang="it-IT" sz="1600" dirty="0"/>
                <a:t>Che vogliono emettere </a:t>
              </a:r>
              <a:r>
                <a:rPr lang="it-IT" sz="1600" b="1" dirty="0"/>
                <a:t>obbligazioni societarie </a:t>
              </a:r>
              <a:r>
                <a:rPr lang="it-IT" sz="1600" dirty="0"/>
                <a:t>e raccogliere </a:t>
              </a:r>
              <a:r>
                <a:rPr lang="it-IT" sz="1600" b="1" dirty="0"/>
                <a:t>capitali</a:t>
              </a:r>
              <a:r>
                <a:rPr lang="it-IT" sz="1600" dirty="0"/>
                <a:t> attraverso l’emissione di </a:t>
              </a:r>
              <a:r>
                <a:rPr lang="it-IT" sz="1600" b="1" dirty="0"/>
                <a:t>Minibond</a:t>
              </a:r>
              <a:r>
                <a:rPr lang="it-IT" sz="1600" dirty="0"/>
                <a:t>.</a:t>
              </a:r>
              <a:endParaRPr lang="it-IT" sz="1600" b="1" dirty="0"/>
            </a:p>
          </p:txBody>
        </p:sp>
        <p:cxnSp>
          <p:nvCxnSpPr>
            <p:cNvPr id="40" name="Connettore 1 19">
              <a:extLst>
                <a:ext uri="{FF2B5EF4-FFF2-40B4-BE49-F238E27FC236}">
                  <a16:creationId xmlns:a16="http://schemas.microsoft.com/office/drawing/2014/main" id="{9CA3EA47-868D-141D-8DDF-2C414F945525}"/>
                </a:ext>
              </a:extLst>
            </p:cNvPr>
            <p:cNvCxnSpPr>
              <a:cxnSpLocks/>
            </p:cNvCxnSpPr>
            <p:nvPr/>
          </p:nvCxnSpPr>
          <p:spPr>
            <a:xfrm>
              <a:off x="1036181" y="3320783"/>
              <a:ext cx="2701913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Sottotitolo 2">
              <a:extLst>
                <a:ext uri="{FF2B5EF4-FFF2-40B4-BE49-F238E27FC236}">
                  <a16:creationId xmlns:a16="http://schemas.microsoft.com/office/drawing/2014/main" id="{4BCC6AD6-8E54-5C24-20AD-55B4B5F42528}"/>
                </a:ext>
              </a:extLst>
            </p:cNvPr>
            <p:cNvSpPr txBox="1">
              <a:spLocks/>
            </p:cNvSpPr>
            <p:nvPr/>
          </p:nvSpPr>
          <p:spPr>
            <a:xfrm>
              <a:off x="1624716" y="2727584"/>
              <a:ext cx="1524842" cy="3928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2800"/>
                </a:lnSpc>
                <a:buNone/>
              </a:pPr>
              <a:r>
                <a:rPr lang="it-IT" sz="2000" b="1" dirty="0"/>
                <a:t>EMITTENTI</a:t>
              </a:r>
            </a:p>
          </p:txBody>
        </p: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6A479E45-7952-FEA8-1585-3DE1971FA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37" y="1352670"/>
            <a:ext cx="972000" cy="972000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B5DF8EDD-4236-A1E9-4419-1D7D75271133}"/>
              </a:ext>
            </a:extLst>
          </p:cNvPr>
          <p:cNvSpPr txBox="1"/>
          <p:nvPr/>
        </p:nvSpPr>
        <p:spPr>
          <a:xfrm>
            <a:off x="4585907" y="2722880"/>
            <a:ext cx="2772881" cy="23431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indent="0" algn="just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it-IT" b="1" dirty="0"/>
              <a:t>Selezioniamo</a:t>
            </a:r>
            <a:r>
              <a:rPr lang="it-IT" dirty="0"/>
              <a:t> le migliori opportunità di </a:t>
            </a:r>
            <a:r>
              <a:rPr lang="it-IT" b="1" dirty="0"/>
              <a:t>investimento</a:t>
            </a:r>
            <a:r>
              <a:rPr lang="it-IT" dirty="0"/>
              <a:t>. Creiamo l'</a:t>
            </a:r>
            <a:r>
              <a:rPr lang="it-IT" b="1" dirty="0"/>
              <a:t>ecosistema</a:t>
            </a:r>
            <a:r>
              <a:rPr lang="it-IT" dirty="0"/>
              <a:t> digitale dove il capitale </a:t>
            </a:r>
            <a:r>
              <a:rPr lang="it-IT" b="1" dirty="0"/>
              <a:t>incontra</a:t>
            </a:r>
            <a:r>
              <a:rPr lang="it-IT" dirty="0"/>
              <a:t> progetti di crescita solidi e verificati.</a:t>
            </a:r>
            <a:endParaRPr lang="en-US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29E19F1-BFB4-0C12-8303-1B731E75338E}"/>
              </a:ext>
            </a:extLst>
          </p:cNvPr>
          <p:cNvGrpSpPr/>
          <p:nvPr/>
        </p:nvGrpSpPr>
        <p:grpSpPr>
          <a:xfrm>
            <a:off x="8134695" y="2434190"/>
            <a:ext cx="2847600" cy="2631886"/>
            <a:chOff x="8134695" y="2434190"/>
            <a:chExt cx="2847600" cy="2631886"/>
          </a:xfrm>
        </p:grpSpPr>
        <p:sp>
          <p:nvSpPr>
            <p:cNvPr id="47" name="Rettangolo con angoli arrotondati 46">
              <a:extLst>
                <a:ext uri="{FF2B5EF4-FFF2-40B4-BE49-F238E27FC236}">
                  <a16:creationId xmlns:a16="http://schemas.microsoft.com/office/drawing/2014/main" id="{18AECC22-BEE5-E7CA-48A3-CBDB566B37B2}"/>
                </a:ext>
              </a:extLst>
            </p:cNvPr>
            <p:cNvSpPr>
              <a:spLocks/>
            </p:cNvSpPr>
            <p:nvPr/>
          </p:nvSpPr>
          <p:spPr>
            <a:xfrm>
              <a:off x="8134695" y="2434190"/>
              <a:ext cx="2847600" cy="2631886"/>
            </a:xfrm>
            <a:prstGeom prst="roundRect">
              <a:avLst>
                <a:gd name="adj" fmla="val 7806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2C48C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8" name="Sottotitolo 2">
              <a:extLst>
                <a:ext uri="{FF2B5EF4-FFF2-40B4-BE49-F238E27FC236}">
                  <a16:creationId xmlns:a16="http://schemas.microsoft.com/office/drawing/2014/main" id="{5D6273A1-C88D-0855-B6EF-01EDC4E082C5}"/>
                </a:ext>
              </a:extLst>
            </p:cNvPr>
            <p:cNvSpPr txBox="1">
              <a:spLocks/>
            </p:cNvSpPr>
            <p:nvPr/>
          </p:nvSpPr>
          <p:spPr>
            <a:xfrm>
              <a:off x="8135633" y="3210653"/>
              <a:ext cx="2845725" cy="18554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2800"/>
                </a:lnSpc>
                <a:buNone/>
              </a:pPr>
              <a:r>
                <a:rPr lang="it-IT" sz="1600" b="1" dirty="0"/>
                <a:t>Retail</a:t>
              </a:r>
              <a:r>
                <a:rPr lang="it-IT" sz="1600" dirty="0"/>
                <a:t> e </a:t>
              </a:r>
              <a:r>
                <a:rPr lang="it-IT" sz="1600" b="1" dirty="0"/>
                <a:t>professionali</a:t>
              </a:r>
              <a:r>
                <a:rPr lang="it-IT" sz="1600" dirty="0"/>
                <a:t> che cercano un investimento a reddito </a:t>
              </a:r>
              <a:r>
                <a:rPr lang="it-IT" sz="1600" b="1" dirty="0"/>
                <a:t>fisso</a:t>
              </a:r>
              <a:r>
                <a:rPr lang="it-IT" sz="1600" dirty="0"/>
                <a:t>, cedole periodiche molto </a:t>
              </a:r>
              <a:r>
                <a:rPr lang="it-IT" sz="1600" b="1" dirty="0"/>
                <a:t>alte</a:t>
              </a:r>
              <a:r>
                <a:rPr lang="it-IT" sz="1600" dirty="0"/>
                <a:t> e con delle </a:t>
              </a:r>
              <a:r>
                <a:rPr lang="it-IT" sz="1600" b="1" dirty="0"/>
                <a:t>certezze</a:t>
              </a:r>
              <a:r>
                <a:rPr lang="it-IT" sz="1600" dirty="0"/>
                <a:t>.</a:t>
              </a:r>
              <a:endParaRPr lang="it-IT" sz="1600" b="1" dirty="0"/>
            </a:p>
          </p:txBody>
        </p:sp>
        <p:sp>
          <p:nvSpPr>
            <p:cNvPr id="50" name="Sottotitolo 2">
              <a:extLst>
                <a:ext uri="{FF2B5EF4-FFF2-40B4-BE49-F238E27FC236}">
                  <a16:creationId xmlns:a16="http://schemas.microsoft.com/office/drawing/2014/main" id="{342E76C0-FE6C-AB7D-1846-CFE3EE6ED74C}"/>
                </a:ext>
              </a:extLst>
            </p:cNvPr>
            <p:cNvSpPr txBox="1">
              <a:spLocks/>
            </p:cNvSpPr>
            <p:nvPr/>
          </p:nvSpPr>
          <p:spPr>
            <a:xfrm>
              <a:off x="8690913" y="2625984"/>
              <a:ext cx="1735165" cy="39287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ts val="2800"/>
                </a:lnSpc>
                <a:buNone/>
              </a:pPr>
              <a:r>
                <a:rPr lang="it-IT" sz="2000" b="1" dirty="0"/>
                <a:t>INVESTITORI</a:t>
              </a:r>
            </a:p>
          </p:txBody>
        </p:sp>
        <p:cxnSp>
          <p:nvCxnSpPr>
            <p:cNvPr id="5" name="Connettore 1 19">
              <a:extLst>
                <a:ext uri="{FF2B5EF4-FFF2-40B4-BE49-F238E27FC236}">
                  <a16:creationId xmlns:a16="http://schemas.microsoft.com/office/drawing/2014/main" id="{04F55C97-C808-CB19-A9FD-2B2744E0F7D0}"/>
                </a:ext>
              </a:extLst>
            </p:cNvPr>
            <p:cNvCxnSpPr>
              <a:cxnSpLocks/>
            </p:cNvCxnSpPr>
            <p:nvPr/>
          </p:nvCxnSpPr>
          <p:spPr>
            <a:xfrm>
              <a:off x="8207539" y="3219183"/>
              <a:ext cx="2701913" cy="0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965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C91993FE-4565-1262-519E-94CC0F0FA50F}"/>
              </a:ext>
            </a:extLst>
          </p:cNvPr>
          <p:cNvGrpSpPr/>
          <p:nvPr/>
        </p:nvGrpSpPr>
        <p:grpSpPr>
          <a:xfrm>
            <a:off x="2178423" y="778377"/>
            <a:ext cx="8550537" cy="5336081"/>
            <a:chOff x="2205317" y="606362"/>
            <a:chExt cx="8550537" cy="5336081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3BB50A1A-7452-CC42-B784-41C2248E98C0}"/>
                </a:ext>
              </a:extLst>
            </p:cNvPr>
            <p:cNvSpPr/>
            <p:nvPr/>
          </p:nvSpPr>
          <p:spPr>
            <a:xfrm>
              <a:off x="3059266" y="606363"/>
              <a:ext cx="7696588" cy="793371"/>
            </a:xfrm>
            <a:custGeom>
              <a:avLst/>
              <a:gdLst>
                <a:gd name="connsiteX0" fmla="*/ 132231 w 793370"/>
                <a:gd name="connsiteY0" fmla="*/ 0 h 7575861"/>
                <a:gd name="connsiteX1" fmla="*/ 661139 w 793370"/>
                <a:gd name="connsiteY1" fmla="*/ 0 h 7575861"/>
                <a:gd name="connsiteX2" fmla="*/ 793370 w 793370"/>
                <a:gd name="connsiteY2" fmla="*/ 132231 h 7575861"/>
                <a:gd name="connsiteX3" fmla="*/ 793370 w 793370"/>
                <a:gd name="connsiteY3" fmla="*/ 7575861 h 7575861"/>
                <a:gd name="connsiteX4" fmla="*/ 793370 w 793370"/>
                <a:gd name="connsiteY4" fmla="*/ 7575861 h 7575861"/>
                <a:gd name="connsiteX5" fmla="*/ 0 w 793370"/>
                <a:gd name="connsiteY5" fmla="*/ 7575861 h 7575861"/>
                <a:gd name="connsiteX6" fmla="*/ 0 w 793370"/>
                <a:gd name="connsiteY6" fmla="*/ 7575861 h 7575861"/>
                <a:gd name="connsiteX7" fmla="*/ 0 w 793370"/>
                <a:gd name="connsiteY7" fmla="*/ 132231 h 7575861"/>
                <a:gd name="connsiteX8" fmla="*/ 132231 w 793370"/>
                <a:gd name="connsiteY8" fmla="*/ 0 h 75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3370" h="7575861">
                  <a:moveTo>
                    <a:pt x="793370" y="1262672"/>
                  </a:moveTo>
                  <a:lnTo>
                    <a:pt x="793370" y="6313189"/>
                  </a:lnTo>
                  <a:cubicBezTo>
                    <a:pt x="793370" y="7010539"/>
                    <a:pt x="787170" y="7575856"/>
                    <a:pt x="779522" y="7575856"/>
                  </a:cubicBezTo>
                  <a:lnTo>
                    <a:pt x="0" y="7575856"/>
                  </a:lnTo>
                  <a:lnTo>
                    <a:pt x="0" y="7575856"/>
                  </a:lnTo>
                  <a:lnTo>
                    <a:pt x="0" y="5"/>
                  </a:lnTo>
                  <a:lnTo>
                    <a:pt x="0" y="5"/>
                  </a:lnTo>
                  <a:lnTo>
                    <a:pt x="779522" y="5"/>
                  </a:lnTo>
                  <a:cubicBezTo>
                    <a:pt x="787170" y="5"/>
                    <a:pt x="793370" y="565322"/>
                    <a:pt x="793370" y="1262672"/>
                  </a:cubicBezTo>
                  <a:close/>
                </a:path>
              </a:pathLst>
            </a:custGeom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1" tIns="48254" rIns="48254" bIns="48255" numCol="1" spcCol="1270" anchor="ctr" anchorCtr="0">
              <a:noAutofit/>
            </a:bodyPr>
            <a:lstStyle/>
            <a:p>
              <a:pPr marL="97200" lvl="1" indent="-97200" algn="just" defTabSz="666750">
                <a:lnSpc>
                  <a:spcPts val="1900"/>
                </a:lnSpc>
                <a:spcBef>
                  <a:spcPct val="0"/>
                </a:spcBef>
                <a:buNone/>
              </a:pPr>
              <a:r>
                <a:rPr lang="it-IT" sz="1600" kern="1200" dirty="0"/>
                <a:t>  Tramite la piattaforma </a:t>
              </a:r>
              <a:r>
                <a:rPr lang="it-IT" sz="1600" b="1" kern="1200" dirty="0"/>
                <a:t>ItaliaBond.it </a:t>
              </a:r>
              <a:r>
                <a:rPr lang="it-IT" sz="1600" kern="1200" dirty="0"/>
                <a:t>l’investitore si informa sulle </a:t>
              </a:r>
              <a:r>
                <a:rPr lang="it-IT" sz="1600" b="1" kern="1200" dirty="0"/>
                <a:t>opportunità di investimento </a:t>
              </a:r>
              <a:r>
                <a:rPr lang="it-IT" sz="1600" kern="1200" dirty="0"/>
                <a:t>in minibond.</a:t>
              </a:r>
              <a:endParaRPr lang="en-US" sz="1600" kern="1200" dirty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8ED544C0-73CF-B521-6763-EFCF80A17134}"/>
                </a:ext>
              </a:extLst>
            </p:cNvPr>
            <p:cNvSpPr/>
            <p:nvPr/>
          </p:nvSpPr>
          <p:spPr>
            <a:xfrm>
              <a:off x="3059267" y="1625183"/>
              <a:ext cx="7696587" cy="792953"/>
            </a:xfrm>
            <a:custGeom>
              <a:avLst/>
              <a:gdLst>
                <a:gd name="connsiteX0" fmla="*/ 132161 w 792953"/>
                <a:gd name="connsiteY0" fmla="*/ 0 h 7575861"/>
                <a:gd name="connsiteX1" fmla="*/ 660792 w 792953"/>
                <a:gd name="connsiteY1" fmla="*/ 0 h 7575861"/>
                <a:gd name="connsiteX2" fmla="*/ 792953 w 792953"/>
                <a:gd name="connsiteY2" fmla="*/ 132161 h 7575861"/>
                <a:gd name="connsiteX3" fmla="*/ 792953 w 792953"/>
                <a:gd name="connsiteY3" fmla="*/ 7575861 h 7575861"/>
                <a:gd name="connsiteX4" fmla="*/ 792953 w 792953"/>
                <a:gd name="connsiteY4" fmla="*/ 7575861 h 7575861"/>
                <a:gd name="connsiteX5" fmla="*/ 0 w 792953"/>
                <a:gd name="connsiteY5" fmla="*/ 7575861 h 7575861"/>
                <a:gd name="connsiteX6" fmla="*/ 0 w 792953"/>
                <a:gd name="connsiteY6" fmla="*/ 7575861 h 7575861"/>
                <a:gd name="connsiteX7" fmla="*/ 0 w 792953"/>
                <a:gd name="connsiteY7" fmla="*/ 132161 h 7575861"/>
                <a:gd name="connsiteX8" fmla="*/ 132161 w 792953"/>
                <a:gd name="connsiteY8" fmla="*/ 0 h 75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953" h="7575861">
                  <a:moveTo>
                    <a:pt x="792953" y="1262667"/>
                  </a:moveTo>
                  <a:lnTo>
                    <a:pt x="792953" y="6313194"/>
                  </a:lnTo>
                  <a:cubicBezTo>
                    <a:pt x="792953" y="7010548"/>
                    <a:pt x="786760" y="7575856"/>
                    <a:pt x="779120" y="7575856"/>
                  </a:cubicBezTo>
                  <a:lnTo>
                    <a:pt x="0" y="7575856"/>
                  </a:lnTo>
                  <a:lnTo>
                    <a:pt x="0" y="7575856"/>
                  </a:lnTo>
                  <a:lnTo>
                    <a:pt x="0" y="5"/>
                  </a:lnTo>
                  <a:lnTo>
                    <a:pt x="0" y="5"/>
                  </a:lnTo>
                  <a:lnTo>
                    <a:pt x="779120" y="5"/>
                  </a:lnTo>
                  <a:cubicBezTo>
                    <a:pt x="786760" y="5"/>
                    <a:pt x="792953" y="565313"/>
                    <a:pt x="792953" y="1262667"/>
                  </a:cubicBezTo>
                  <a:close/>
                </a:path>
              </a:pathLst>
            </a:custGeom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1" tIns="48233" rIns="48233" bIns="48235" numCol="1" spcCol="1270" anchor="ctr" anchorCtr="0">
              <a:noAutofit/>
            </a:bodyPr>
            <a:lstStyle/>
            <a:p>
              <a:pPr marL="114300" lvl="1" indent="-114300" algn="just" defTabSz="666750">
                <a:lnSpc>
                  <a:spcPts val="1900"/>
                </a:lnSpc>
                <a:spcBef>
                  <a:spcPct val="0"/>
                </a:spcBef>
              </a:pPr>
              <a:r>
                <a:rPr lang="it-IT" sz="1600" b="1" dirty="0"/>
                <a:t>   Sulla piattaforma </a:t>
              </a:r>
              <a:r>
                <a:rPr lang="it-IT" sz="1600" dirty="0"/>
                <a:t>è disponibile e </a:t>
              </a:r>
              <a:r>
                <a:rPr lang="it-IT" sz="1600" b="1" dirty="0"/>
                <a:t>scaricabile</a:t>
              </a:r>
              <a:r>
                <a:rPr lang="it-IT" sz="1600" dirty="0"/>
                <a:t> tutta la documentazione necessaria per valutare </a:t>
              </a:r>
              <a:r>
                <a:rPr lang="it-IT" sz="1600" b="1" dirty="0"/>
                <a:t>rischi, rendimenti </a:t>
              </a:r>
              <a:r>
                <a:rPr lang="it-IT" sz="1600" dirty="0"/>
                <a:t>e</a:t>
              </a:r>
              <a:r>
                <a:rPr lang="it-IT" sz="1600" b="1" dirty="0"/>
                <a:t> solidità dell’emittente.</a:t>
              </a:r>
              <a:endParaRPr lang="en-US" sz="1600" b="1" dirty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9D5BBE9B-7FD0-A998-41CD-7FAF20F81199}"/>
                </a:ext>
              </a:extLst>
            </p:cNvPr>
            <p:cNvSpPr/>
            <p:nvPr/>
          </p:nvSpPr>
          <p:spPr>
            <a:xfrm>
              <a:off x="3059267" y="2666575"/>
              <a:ext cx="7696587" cy="792953"/>
            </a:xfrm>
            <a:custGeom>
              <a:avLst/>
              <a:gdLst>
                <a:gd name="connsiteX0" fmla="*/ 132161 w 792953"/>
                <a:gd name="connsiteY0" fmla="*/ 0 h 7575861"/>
                <a:gd name="connsiteX1" fmla="*/ 660792 w 792953"/>
                <a:gd name="connsiteY1" fmla="*/ 0 h 7575861"/>
                <a:gd name="connsiteX2" fmla="*/ 792953 w 792953"/>
                <a:gd name="connsiteY2" fmla="*/ 132161 h 7575861"/>
                <a:gd name="connsiteX3" fmla="*/ 792953 w 792953"/>
                <a:gd name="connsiteY3" fmla="*/ 7575861 h 7575861"/>
                <a:gd name="connsiteX4" fmla="*/ 792953 w 792953"/>
                <a:gd name="connsiteY4" fmla="*/ 7575861 h 7575861"/>
                <a:gd name="connsiteX5" fmla="*/ 0 w 792953"/>
                <a:gd name="connsiteY5" fmla="*/ 7575861 h 7575861"/>
                <a:gd name="connsiteX6" fmla="*/ 0 w 792953"/>
                <a:gd name="connsiteY6" fmla="*/ 7575861 h 7575861"/>
                <a:gd name="connsiteX7" fmla="*/ 0 w 792953"/>
                <a:gd name="connsiteY7" fmla="*/ 132161 h 7575861"/>
                <a:gd name="connsiteX8" fmla="*/ 132161 w 792953"/>
                <a:gd name="connsiteY8" fmla="*/ 0 h 75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953" h="7575861">
                  <a:moveTo>
                    <a:pt x="792953" y="1262667"/>
                  </a:moveTo>
                  <a:lnTo>
                    <a:pt x="792953" y="6313194"/>
                  </a:lnTo>
                  <a:cubicBezTo>
                    <a:pt x="792953" y="7010548"/>
                    <a:pt x="786760" y="7575856"/>
                    <a:pt x="779120" y="7575856"/>
                  </a:cubicBezTo>
                  <a:lnTo>
                    <a:pt x="0" y="7575856"/>
                  </a:lnTo>
                  <a:lnTo>
                    <a:pt x="0" y="7575856"/>
                  </a:lnTo>
                  <a:lnTo>
                    <a:pt x="0" y="5"/>
                  </a:lnTo>
                  <a:lnTo>
                    <a:pt x="0" y="5"/>
                  </a:lnTo>
                  <a:lnTo>
                    <a:pt x="779120" y="5"/>
                  </a:lnTo>
                  <a:cubicBezTo>
                    <a:pt x="786760" y="5"/>
                    <a:pt x="792953" y="565313"/>
                    <a:pt x="792953" y="1262667"/>
                  </a:cubicBezTo>
                  <a:close/>
                </a:path>
              </a:pathLst>
            </a:custGeom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1" tIns="48233" rIns="48233" bIns="48235" numCol="1" spcCol="1270" anchor="ctr" anchorCtr="0">
              <a:noAutofit/>
            </a:bodyPr>
            <a:lstStyle/>
            <a:p>
              <a:pPr marL="114300" lvl="1" indent="-114300" algn="just" defTabSz="666750">
                <a:lnSpc>
                  <a:spcPts val="1900"/>
                </a:lnSpc>
                <a:spcBef>
                  <a:spcPct val="0"/>
                </a:spcBef>
                <a:buNone/>
              </a:pPr>
              <a:r>
                <a:rPr lang="it-IT" sz="1600" kern="1200" dirty="0"/>
                <a:t>   Sulla base delle informazioni raccolte e della propria propensione al rischio, </a:t>
              </a:r>
              <a:r>
                <a:rPr lang="it-IT" sz="1600" b="1" kern="1200" dirty="0"/>
                <a:t>l'investitore decide </a:t>
              </a:r>
              <a:r>
                <a:rPr lang="it-IT" sz="1600" kern="1200" dirty="0"/>
                <a:t>se procedere, </a:t>
              </a:r>
              <a:r>
                <a:rPr lang="it-IT" sz="1600" b="0" kern="1200" dirty="0"/>
                <a:t>quale </a:t>
              </a:r>
              <a:r>
                <a:rPr lang="it-IT" sz="1600" b="1" kern="1200" dirty="0"/>
                <a:t>importo </a:t>
              </a:r>
              <a:r>
                <a:rPr lang="it-IT" sz="1600" kern="1200" dirty="0"/>
                <a:t>allocare e </a:t>
              </a:r>
              <a:r>
                <a:rPr lang="it-IT" sz="1600" b="1" kern="1200" dirty="0"/>
                <a:t>formalizza l'acquisto </a:t>
              </a:r>
              <a:r>
                <a:rPr lang="it-IT" sz="1600" kern="1200" dirty="0"/>
                <a:t>del minibond versando il capitale stabilito.</a:t>
              </a:r>
              <a:endParaRPr lang="en-US" sz="1600" kern="1200" dirty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F419DF60-ED57-2E0A-BFDE-DC9FB8A2B564}"/>
                </a:ext>
              </a:extLst>
            </p:cNvPr>
            <p:cNvSpPr/>
            <p:nvPr/>
          </p:nvSpPr>
          <p:spPr>
            <a:xfrm>
              <a:off x="3059267" y="3698998"/>
              <a:ext cx="7696587" cy="792953"/>
            </a:xfrm>
            <a:custGeom>
              <a:avLst/>
              <a:gdLst>
                <a:gd name="connsiteX0" fmla="*/ 132161 w 792953"/>
                <a:gd name="connsiteY0" fmla="*/ 0 h 7575861"/>
                <a:gd name="connsiteX1" fmla="*/ 660792 w 792953"/>
                <a:gd name="connsiteY1" fmla="*/ 0 h 7575861"/>
                <a:gd name="connsiteX2" fmla="*/ 792953 w 792953"/>
                <a:gd name="connsiteY2" fmla="*/ 132161 h 7575861"/>
                <a:gd name="connsiteX3" fmla="*/ 792953 w 792953"/>
                <a:gd name="connsiteY3" fmla="*/ 7575861 h 7575861"/>
                <a:gd name="connsiteX4" fmla="*/ 792953 w 792953"/>
                <a:gd name="connsiteY4" fmla="*/ 7575861 h 7575861"/>
                <a:gd name="connsiteX5" fmla="*/ 0 w 792953"/>
                <a:gd name="connsiteY5" fmla="*/ 7575861 h 7575861"/>
                <a:gd name="connsiteX6" fmla="*/ 0 w 792953"/>
                <a:gd name="connsiteY6" fmla="*/ 7575861 h 7575861"/>
                <a:gd name="connsiteX7" fmla="*/ 0 w 792953"/>
                <a:gd name="connsiteY7" fmla="*/ 132161 h 7575861"/>
                <a:gd name="connsiteX8" fmla="*/ 132161 w 792953"/>
                <a:gd name="connsiteY8" fmla="*/ 0 h 75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953" h="7575861">
                  <a:moveTo>
                    <a:pt x="792953" y="1262667"/>
                  </a:moveTo>
                  <a:lnTo>
                    <a:pt x="792953" y="6313194"/>
                  </a:lnTo>
                  <a:cubicBezTo>
                    <a:pt x="792953" y="7010548"/>
                    <a:pt x="786760" y="7575856"/>
                    <a:pt x="779120" y="7575856"/>
                  </a:cubicBezTo>
                  <a:lnTo>
                    <a:pt x="0" y="7575856"/>
                  </a:lnTo>
                  <a:lnTo>
                    <a:pt x="0" y="7575856"/>
                  </a:lnTo>
                  <a:lnTo>
                    <a:pt x="0" y="5"/>
                  </a:lnTo>
                  <a:lnTo>
                    <a:pt x="0" y="5"/>
                  </a:lnTo>
                  <a:lnTo>
                    <a:pt x="779120" y="5"/>
                  </a:lnTo>
                  <a:cubicBezTo>
                    <a:pt x="786760" y="5"/>
                    <a:pt x="792953" y="565313"/>
                    <a:pt x="792953" y="1262667"/>
                  </a:cubicBezTo>
                  <a:close/>
                </a:path>
              </a:pathLst>
            </a:custGeom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1" tIns="48233" rIns="48233" bIns="48235" numCol="1" spcCol="1270" anchor="ctr" anchorCtr="0">
              <a:noAutofit/>
            </a:bodyPr>
            <a:lstStyle/>
            <a:p>
              <a:pPr marL="114300" lvl="1" indent="-114300" algn="just" defTabSz="666750">
                <a:lnSpc>
                  <a:spcPts val="1900"/>
                </a:lnSpc>
                <a:spcBef>
                  <a:spcPct val="0"/>
                </a:spcBef>
                <a:buNone/>
              </a:pPr>
              <a:r>
                <a:rPr lang="it-IT" sz="1600" b="1" kern="1200" dirty="0"/>
                <a:t>   Durante</a:t>
              </a:r>
              <a:r>
                <a:rPr lang="it-IT" sz="1600" kern="1200" dirty="0"/>
                <a:t> la vita del minibond, l'investitore riceve </a:t>
              </a:r>
              <a:r>
                <a:rPr lang="it-IT" sz="1600" b="1" kern="1200" dirty="0"/>
                <a:t>pagamenti periodici </a:t>
              </a:r>
              <a:r>
                <a:rPr lang="it-IT" sz="1600" kern="1200" dirty="0"/>
                <a:t>degli interessi (cedole) secondo le </a:t>
              </a:r>
              <a:r>
                <a:rPr lang="it-IT" sz="1600" b="1" kern="1200" dirty="0"/>
                <a:t>condizioni</a:t>
              </a:r>
              <a:r>
                <a:rPr lang="it-IT" sz="1600" kern="1200" dirty="0"/>
                <a:t> stabilite (tasso fisso o variabile, frequenza).</a:t>
              </a:r>
              <a:endParaRPr lang="en-US" sz="1600" kern="1200" dirty="0"/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3148B7AF-1586-847A-7C52-9117E70E3CC9}"/>
                </a:ext>
              </a:extLst>
            </p:cNvPr>
            <p:cNvSpPr/>
            <p:nvPr/>
          </p:nvSpPr>
          <p:spPr>
            <a:xfrm>
              <a:off x="3059267" y="4722460"/>
              <a:ext cx="7696587" cy="792954"/>
            </a:xfrm>
            <a:custGeom>
              <a:avLst/>
              <a:gdLst>
                <a:gd name="connsiteX0" fmla="*/ 132161 w 792953"/>
                <a:gd name="connsiteY0" fmla="*/ 0 h 7575861"/>
                <a:gd name="connsiteX1" fmla="*/ 660792 w 792953"/>
                <a:gd name="connsiteY1" fmla="*/ 0 h 7575861"/>
                <a:gd name="connsiteX2" fmla="*/ 792953 w 792953"/>
                <a:gd name="connsiteY2" fmla="*/ 132161 h 7575861"/>
                <a:gd name="connsiteX3" fmla="*/ 792953 w 792953"/>
                <a:gd name="connsiteY3" fmla="*/ 7575861 h 7575861"/>
                <a:gd name="connsiteX4" fmla="*/ 792953 w 792953"/>
                <a:gd name="connsiteY4" fmla="*/ 7575861 h 7575861"/>
                <a:gd name="connsiteX5" fmla="*/ 0 w 792953"/>
                <a:gd name="connsiteY5" fmla="*/ 7575861 h 7575861"/>
                <a:gd name="connsiteX6" fmla="*/ 0 w 792953"/>
                <a:gd name="connsiteY6" fmla="*/ 7575861 h 7575861"/>
                <a:gd name="connsiteX7" fmla="*/ 0 w 792953"/>
                <a:gd name="connsiteY7" fmla="*/ 132161 h 7575861"/>
                <a:gd name="connsiteX8" fmla="*/ 132161 w 792953"/>
                <a:gd name="connsiteY8" fmla="*/ 0 h 757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953" h="7575861">
                  <a:moveTo>
                    <a:pt x="792953" y="1262667"/>
                  </a:moveTo>
                  <a:lnTo>
                    <a:pt x="792953" y="6313194"/>
                  </a:lnTo>
                  <a:cubicBezTo>
                    <a:pt x="792953" y="7010548"/>
                    <a:pt x="786760" y="7575856"/>
                    <a:pt x="779120" y="7575856"/>
                  </a:cubicBezTo>
                  <a:lnTo>
                    <a:pt x="0" y="7575856"/>
                  </a:lnTo>
                  <a:lnTo>
                    <a:pt x="0" y="7575856"/>
                  </a:lnTo>
                  <a:lnTo>
                    <a:pt x="0" y="5"/>
                  </a:lnTo>
                  <a:lnTo>
                    <a:pt x="0" y="5"/>
                  </a:lnTo>
                  <a:lnTo>
                    <a:pt x="779120" y="5"/>
                  </a:lnTo>
                  <a:cubicBezTo>
                    <a:pt x="786760" y="5"/>
                    <a:pt x="792953" y="565313"/>
                    <a:pt x="792953" y="1262667"/>
                  </a:cubicBezTo>
                  <a:close/>
                </a:path>
              </a:pathLst>
            </a:custGeom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1" tIns="48234" rIns="48233" bIns="48235" numCol="1" spcCol="1270" anchor="ctr" anchorCtr="0">
              <a:noAutofit/>
            </a:bodyPr>
            <a:lstStyle/>
            <a:p>
              <a:pPr marL="114300" lvl="1" indent="-114300" algn="just" defTabSz="666750">
                <a:lnSpc>
                  <a:spcPts val="1900"/>
                </a:lnSpc>
                <a:spcBef>
                  <a:spcPct val="0"/>
                </a:spcBef>
                <a:buNone/>
              </a:pPr>
              <a:r>
                <a:rPr lang="it-IT" sz="1600" kern="1200" dirty="0"/>
                <a:t>   Alla data di </a:t>
              </a:r>
              <a:r>
                <a:rPr lang="it-IT" sz="1600" b="1" kern="1200" dirty="0"/>
                <a:t>scadenza</a:t>
              </a:r>
              <a:r>
                <a:rPr lang="it-IT" sz="1600" kern="1200" dirty="0"/>
                <a:t> del minibond, l’investitore riceve il </a:t>
              </a:r>
              <a:r>
                <a:rPr lang="it-IT" sz="1600" b="1" kern="1200" dirty="0"/>
                <a:t>rimborso del capitale nominale</a:t>
              </a:r>
              <a:r>
                <a:rPr lang="it-IT" sz="1600" kern="1200" dirty="0"/>
                <a:t> inizialmente investito.</a:t>
              </a:r>
              <a:endParaRPr lang="en-US" sz="1600" kern="1200" dirty="0"/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44B2AFC7-D25F-549F-E073-2411986B28BF}"/>
                </a:ext>
              </a:extLst>
            </p:cNvPr>
            <p:cNvSpPr/>
            <p:nvPr/>
          </p:nvSpPr>
          <p:spPr>
            <a:xfrm>
              <a:off x="2205317" y="606362"/>
              <a:ext cx="853950" cy="1219929"/>
            </a:xfrm>
            <a:custGeom>
              <a:avLst/>
              <a:gdLst>
                <a:gd name="connsiteX0" fmla="*/ 0 w 1219928"/>
                <a:gd name="connsiteY0" fmla="*/ 0 h 853950"/>
                <a:gd name="connsiteX1" fmla="*/ 792953 w 1219928"/>
                <a:gd name="connsiteY1" fmla="*/ 0 h 853950"/>
                <a:gd name="connsiteX2" fmla="*/ 1219928 w 1219928"/>
                <a:gd name="connsiteY2" fmla="*/ 426975 h 853950"/>
                <a:gd name="connsiteX3" fmla="*/ 792953 w 1219928"/>
                <a:gd name="connsiteY3" fmla="*/ 853950 h 853950"/>
                <a:gd name="connsiteX4" fmla="*/ 0 w 1219928"/>
                <a:gd name="connsiteY4" fmla="*/ 853950 h 853950"/>
                <a:gd name="connsiteX5" fmla="*/ 426975 w 1219928"/>
                <a:gd name="connsiteY5" fmla="*/ 426975 h 853950"/>
                <a:gd name="connsiteX6" fmla="*/ 0 w 1219928"/>
                <a:gd name="connsiteY6" fmla="*/ 0 h 8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928" h="853950">
                  <a:moveTo>
                    <a:pt x="1219927" y="0"/>
                  </a:moveTo>
                  <a:lnTo>
                    <a:pt x="1219927" y="555067"/>
                  </a:lnTo>
                  <a:lnTo>
                    <a:pt x="609964" y="853950"/>
                  </a:lnTo>
                  <a:lnTo>
                    <a:pt x="1" y="555067"/>
                  </a:lnTo>
                  <a:lnTo>
                    <a:pt x="1" y="0"/>
                  </a:lnTo>
                  <a:lnTo>
                    <a:pt x="609964" y="298883"/>
                  </a:lnTo>
                  <a:lnTo>
                    <a:pt x="1219927" y="0"/>
                  </a:lnTo>
                  <a:close/>
                </a:path>
              </a:pathLst>
            </a:custGeom>
            <a:solidFill>
              <a:srgbClr val="033D6A"/>
            </a:solidFill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" tIns="435231" rIns="8255" bIns="43523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300" b="1" kern="1200" noProof="0" dirty="0">
                  <a:solidFill>
                    <a:schemeClr val="bg1"/>
                  </a:solidFill>
                </a:rPr>
                <a:t>Ricerca e informazione</a:t>
              </a:r>
              <a:endParaRPr lang="en-US" sz="1300" kern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C360A65D-F667-393C-348C-7269FD334FDC}"/>
                </a:ext>
              </a:extLst>
            </p:cNvPr>
            <p:cNvSpPr/>
            <p:nvPr/>
          </p:nvSpPr>
          <p:spPr>
            <a:xfrm>
              <a:off x="2205317" y="1625201"/>
              <a:ext cx="853950" cy="1219928"/>
            </a:xfrm>
            <a:custGeom>
              <a:avLst/>
              <a:gdLst>
                <a:gd name="connsiteX0" fmla="*/ 0 w 1219928"/>
                <a:gd name="connsiteY0" fmla="*/ 0 h 853950"/>
                <a:gd name="connsiteX1" fmla="*/ 792953 w 1219928"/>
                <a:gd name="connsiteY1" fmla="*/ 0 h 853950"/>
                <a:gd name="connsiteX2" fmla="*/ 1219928 w 1219928"/>
                <a:gd name="connsiteY2" fmla="*/ 426975 h 853950"/>
                <a:gd name="connsiteX3" fmla="*/ 792953 w 1219928"/>
                <a:gd name="connsiteY3" fmla="*/ 853950 h 853950"/>
                <a:gd name="connsiteX4" fmla="*/ 0 w 1219928"/>
                <a:gd name="connsiteY4" fmla="*/ 853950 h 853950"/>
                <a:gd name="connsiteX5" fmla="*/ 426975 w 1219928"/>
                <a:gd name="connsiteY5" fmla="*/ 426975 h 853950"/>
                <a:gd name="connsiteX6" fmla="*/ 0 w 1219928"/>
                <a:gd name="connsiteY6" fmla="*/ 0 h 8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928" h="853950">
                  <a:moveTo>
                    <a:pt x="1219927" y="0"/>
                  </a:moveTo>
                  <a:lnTo>
                    <a:pt x="1219927" y="555067"/>
                  </a:lnTo>
                  <a:lnTo>
                    <a:pt x="609964" y="853950"/>
                  </a:lnTo>
                  <a:lnTo>
                    <a:pt x="1" y="555067"/>
                  </a:lnTo>
                  <a:lnTo>
                    <a:pt x="1" y="0"/>
                  </a:lnTo>
                  <a:lnTo>
                    <a:pt x="609964" y="298883"/>
                  </a:lnTo>
                  <a:lnTo>
                    <a:pt x="1219927" y="0"/>
                  </a:lnTo>
                  <a:close/>
                </a:path>
              </a:pathLst>
            </a:custGeom>
            <a:solidFill>
              <a:srgbClr val="033D6A"/>
            </a:solidFill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" tIns="435230" rIns="8255" bIns="43523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300" b="1" kern="1200" noProof="0" dirty="0">
                  <a:solidFill>
                    <a:schemeClr val="bg1"/>
                  </a:solidFill>
                </a:rPr>
                <a:t>Analisi delle offerte</a:t>
              </a:r>
              <a:endParaRPr lang="en-US" sz="13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825A4678-0C24-C7BB-6BFD-2855AB7EF72E}"/>
                </a:ext>
              </a:extLst>
            </p:cNvPr>
            <p:cNvSpPr/>
            <p:nvPr/>
          </p:nvSpPr>
          <p:spPr>
            <a:xfrm>
              <a:off x="2205317" y="2666605"/>
              <a:ext cx="853950" cy="1219928"/>
            </a:xfrm>
            <a:custGeom>
              <a:avLst/>
              <a:gdLst>
                <a:gd name="connsiteX0" fmla="*/ 0 w 1219928"/>
                <a:gd name="connsiteY0" fmla="*/ 0 h 853950"/>
                <a:gd name="connsiteX1" fmla="*/ 792953 w 1219928"/>
                <a:gd name="connsiteY1" fmla="*/ 0 h 853950"/>
                <a:gd name="connsiteX2" fmla="*/ 1219928 w 1219928"/>
                <a:gd name="connsiteY2" fmla="*/ 426975 h 853950"/>
                <a:gd name="connsiteX3" fmla="*/ 792953 w 1219928"/>
                <a:gd name="connsiteY3" fmla="*/ 853950 h 853950"/>
                <a:gd name="connsiteX4" fmla="*/ 0 w 1219928"/>
                <a:gd name="connsiteY4" fmla="*/ 853950 h 853950"/>
                <a:gd name="connsiteX5" fmla="*/ 426975 w 1219928"/>
                <a:gd name="connsiteY5" fmla="*/ 426975 h 853950"/>
                <a:gd name="connsiteX6" fmla="*/ 0 w 1219928"/>
                <a:gd name="connsiteY6" fmla="*/ 0 h 8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928" h="853950">
                  <a:moveTo>
                    <a:pt x="1219927" y="0"/>
                  </a:moveTo>
                  <a:lnTo>
                    <a:pt x="1219927" y="555067"/>
                  </a:lnTo>
                  <a:lnTo>
                    <a:pt x="609964" y="853950"/>
                  </a:lnTo>
                  <a:lnTo>
                    <a:pt x="1" y="555067"/>
                  </a:lnTo>
                  <a:lnTo>
                    <a:pt x="1" y="0"/>
                  </a:lnTo>
                  <a:lnTo>
                    <a:pt x="609964" y="298883"/>
                  </a:lnTo>
                  <a:lnTo>
                    <a:pt x="1219927" y="0"/>
                  </a:lnTo>
                  <a:close/>
                </a:path>
              </a:pathLst>
            </a:custGeom>
            <a:solidFill>
              <a:srgbClr val="033D6A"/>
            </a:solidFill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" tIns="435230" rIns="8255" bIns="43523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300" b="1" kern="1200" dirty="0">
                  <a:solidFill>
                    <a:schemeClr val="bg1"/>
                  </a:solidFill>
                </a:rPr>
                <a:t>Sottoscrizione</a:t>
              </a:r>
              <a:endParaRPr lang="en-US" sz="1300" b="1" kern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31067110-810B-1AC0-81C0-033A88430D8A}"/>
                </a:ext>
              </a:extLst>
            </p:cNvPr>
            <p:cNvSpPr/>
            <p:nvPr/>
          </p:nvSpPr>
          <p:spPr>
            <a:xfrm>
              <a:off x="2205317" y="3699043"/>
              <a:ext cx="853950" cy="1219928"/>
            </a:xfrm>
            <a:custGeom>
              <a:avLst/>
              <a:gdLst>
                <a:gd name="connsiteX0" fmla="*/ 0 w 1219928"/>
                <a:gd name="connsiteY0" fmla="*/ 0 h 853950"/>
                <a:gd name="connsiteX1" fmla="*/ 792953 w 1219928"/>
                <a:gd name="connsiteY1" fmla="*/ 0 h 853950"/>
                <a:gd name="connsiteX2" fmla="*/ 1219928 w 1219928"/>
                <a:gd name="connsiteY2" fmla="*/ 426975 h 853950"/>
                <a:gd name="connsiteX3" fmla="*/ 792953 w 1219928"/>
                <a:gd name="connsiteY3" fmla="*/ 853950 h 853950"/>
                <a:gd name="connsiteX4" fmla="*/ 0 w 1219928"/>
                <a:gd name="connsiteY4" fmla="*/ 853950 h 853950"/>
                <a:gd name="connsiteX5" fmla="*/ 426975 w 1219928"/>
                <a:gd name="connsiteY5" fmla="*/ 426975 h 853950"/>
                <a:gd name="connsiteX6" fmla="*/ 0 w 1219928"/>
                <a:gd name="connsiteY6" fmla="*/ 0 h 8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928" h="853950">
                  <a:moveTo>
                    <a:pt x="1219927" y="0"/>
                  </a:moveTo>
                  <a:lnTo>
                    <a:pt x="1219927" y="555067"/>
                  </a:lnTo>
                  <a:lnTo>
                    <a:pt x="609964" y="853950"/>
                  </a:lnTo>
                  <a:lnTo>
                    <a:pt x="1" y="555067"/>
                  </a:lnTo>
                  <a:lnTo>
                    <a:pt x="1" y="0"/>
                  </a:lnTo>
                  <a:lnTo>
                    <a:pt x="609964" y="298883"/>
                  </a:lnTo>
                  <a:lnTo>
                    <a:pt x="1219927" y="0"/>
                  </a:lnTo>
                  <a:close/>
                </a:path>
              </a:pathLst>
            </a:custGeom>
            <a:solidFill>
              <a:srgbClr val="033D6A"/>
            </a:solidFill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" tIns="435230" rIns="8255" bIns="43523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300" b="1" kern="1200" dirty="0"/>
                <a:t>Ricezione cedole</a:t>
              </a:r>
              <a:endParaRPr lang="en-US" sz="1300" b="1" kern="1200" dirty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0A85B783-2A66-37A3-8722-5EA38DF4B396}"/>
                </a:ext>
              </a:extLst>
            </p:cNvPr>
            <p:cNvSpPr/>
            <p:nvPr/>
          </p:nvSpPr>
          <p:spPr>
            <a:xfrm>
              <a:off x="2205317" y="4722515"/>
              <a:ext cx="853950" cy="1219928"/>
            </a:xfrm>
            <a:custGeom>
              <a:avLst/>
              <a:gdLst>
                <a:gd name="connsiteX0" fmla="*/ 0 w 1219928"/>
                <a:gd name="connsiteY0" fmla="*/ 0 h 853950"/>
                <a:gd name="connsiteX1" fmla="*/ 792953 w 1219928"/>
                <a:gd name="connsiteY1" fmla="*/ 0 h 853950"/>
                <a:gd name="connsiteX2" fmla="*/ 1219928 w 1219928"/>
                <a:gd name="connsiteY2" fmla="*/ 426975 h 853950"/>
                <a:gd name="connsiteX3" fmla="*/ 792953 w 1219928"/>
                <a:gd name="connsiteY3" fmla="*/ 853950 h 853950"/>
                <a:gd name="connsiteX4" fmla="*/ 0 w 1219928"/>
                <a:gd name="connsiteY4" fmla="*/ 853950 h 853950"/>
                <a:gd name="connsiteX5" fmla="*/ 426975 w 1219928"/>
                <a:gd name="connsiteY5" fmla="*/ 426975 h 853950"/>
                <a:gd name="connsiteX6" fmla="*/ 0 w 1219928"/>
                <a:gd name="connsiteY6" fmla="*/ 0 h 8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928" h="853950">
                  <a:moveTo>
                    <a:pt x="1219927" y="0"/>
                  </a:moveTo>
                  <a:lnTo>
                    <a:pt x="1219927" y="555067"/>
                  </a:lnTo>
                  <a:lnTo>
                    <a:pt x="609964" y="853950"/>
                  </a:lnTo>
                  <a:lnTo>
                    <a:pt x="1" y="555067"/>
                  </a:lnTo>
                  <a:lnTo>
                    <a:pt x="1" y="0"/>
                  </a:lnTo>
                  <a:lnTo>
                    <a:pt x="609964" y="298883"/>
                  </a:lnTo>
                  <a:lnTo>
                    <a:pt x="1219927" y="0"/>
                  </a:lnTo>
                  <a:close/>
                </a:path>
              </a:pathLst>
            </a:custGeom>
            <a:solidFill>
              <a:srgbClr val="033D6A"/>
            </a:solidFill>
            <a:ln>
              <a:solidFill>
                <a:srgbClr val="033D6A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5" tIns="435230" rIns="8255" bIns="43523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300" b="1" kern="1200" dirty="0">
                  <a:solidFill>
                    <a:schemeClr val="bg1"/>
                  </a:solidFill>
                </a:rPr>
                <a:t>Rimborso del capitale</a:t>
              </a:r>
              <a:endParaRPr lang="en-US" sz="13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182C5319-776B-4204-2532-11B111D7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noProof="0" dirty="0"/>
              <a:t>Processo di investimento facile e sicuro</a:t>
            </a:r>
          </a:p>
        </p:txBody>
      </p:sp>
      <p:sp>
        <p:nvSpPr>
          <p:cNvPr id="2" name="Google Shape;191;p6">
            <a:extLst>
              <a:ext uri="{FF2B5EF4-FFF2-40B4-BE49-F238E27FC236}">
                <a16:creationId xmlns:a16="http://schemas.microsoft.com/office/drawing/2014/main" id="{B5CCDA9F-8BFD-8A19-D94D-44AC0C435E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dirty="0"/>
          </a:p>
        </p:txBody>
      </p:sp>
      <p:sp>
        <p:nvSpPr>
          <p:cNvPr id="3" name="Google Shape;191;p6">
            <a:extLst>
              <a:ext uri="{FF2B5EF4-FFF2-40B4-BE49-F238E27FC236}">
                <a16:creationId xmlns:a16="http://schemas.microsoft.com/office/drawing/2014/main" id="{8BDF1B95-58BB-C15A-52E0-39036394CD98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</p:spTree>
    <p:extLst>
      <p:ext uri="{BB962C8B-B14F-4D97-AF65-F5344CB8AC3E}">
        <p14:creationId xmlns:p14="http://schemas.microsoft.com/office/powerpoint/2010/main" val="2054868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2B48D-9BF2-70C6-D5E8-16989AF3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7D289B90-E5AF-CA44-A69E-C19C68E43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dirty="0"/>
              <a:t>La piattaforma </a:t>
            </a:r>
            <a:r>
              <a:rPr lang="it-IT" sz="3500" b="1" dirty="0" err="1"/>
              <a:t>ItaliaBond.it</a:t>
            </a:r>
            <a:endParaRPr lang="it-IT" sz="3500" b="1" dirty="0"/>
          </a:p>
        </p:txBody>
      </p:sp>
      <p:sp>
        <p:nvSpPr>
          <p:cNvPr id="12" name="Google Shape;191;p6">
            <a:extLst>
              <a:ext uri="{FF2B5EF4-FFF2-40B4-BE49-F238E27FC236}">
                <a16:creationId xmlns:a16="http://schemas.microsoft.com/office/drawing/2014/main" id="{4921DA1F-0779-C417-345E-9E360FBC6C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dirty="0"/>
          </a:p>
        </p:txBody>
      </p:sp>
      <p:sp>
        <p:nvSpPr>
          <p:cNvPr id="15" name="Google Shape;191;p6">
            <a:extLst>
              <a:ext uri="{FF2B5EF4-FFF2-40B4-BE49-F238E27FC236}">
                <a16:creationId xmlns:a16="http://schemas.microsoft.com/office/drawing/2014/main" id="{F8FE886E-872B-0A3D-3C91-EBBD0E7E5ECE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E98C3644-4944-FFC7-3EE2-F718E69DE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981200" y="1302877"/>
            <a:ext cx="8229600" cy="42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587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96311-EA37-9F59-534C-4C1ACB63D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91;p6">
            <a:extLst>
              <a:ext uri="{FF2B5EF4-FFF2-40B4-BE49-F238E27FC236}">
                <a16:creationId xmlns:a16="http://schemas.microsoft.com/office/drawing/2014/main" id="{26C8C6CD-0993-D7A2-3420-EDE65AF585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dirty="0"/>
          </a:p>
        </p:txBody>
      </p:sp>
      <p:sp>
        <p:nvSpPr>
          <p:cNvPr id="14" name="Google Shape;191;p6">
            <a:extLst>
              <a:ext uri="{FF2B5EF4-FFF2-40B4-BE49-F238E27FC236}">
                <a16:creationId xmlns:a16="http://schemas.microsoft.com/office/drawing/2014/main" id="{C994BE8D-B58D-A0AA-B603-D1CFDB6CEACB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432C0E5-880F-8195-6869-E8A470BE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dirty="0"/>
              <a:t>Confronto tra opportunità di investimento</a:t>
            </a:r>
          </a:p>
        </p:txBody>
      </p:sp>
      <p:graphicFrame>
        <p:nvGraphicFramePr>
          <p:cNvPr id="9" name="Segnaposto contenuto 8">
            <a:extLst>
              <a:ext uri="{FF2B5EF4-FFF2-40B4-BE49-F238E27FC236}">
                <a16:creationId xmlns:a16="http://schemas.microsoft.com/office/drawing/2014/main" id="{D956D312-33E8-D307-2AA2-0B8C714CB9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88066"/>
              </p:ext>
            </p:extLst>
          </p:nvPr>
        </p:nvGraphicFramePr>
        <p:xfrm>
          <a:off x="1617397" y="859476"/>
          <a:ext cx="8957206" cy="5139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496">
                  <a:extLst>
                    <a:ext uri="{9D8B030D-6E8A-4147-A177-3AD203B41FA5}">
                      <a16:colId xmlns:a16="http://schemas.microsoft.com/office/drawing/2014/main" val="4289490586"/>
                    </a:ext>
                  </a:extLst>
                </a:gridCol>
                <a:gridCol w="2222024">
                  <a:extLst>
                    <a:ext uri="{9D8B030D-6E8A-4147-A177-3AD203B41FA5}">
                      <a16:colId xmlns:a16="http://schemas.microsoft.com/office/drawing/2014/main" val="130469002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959020960"/>
                    </a:ext>
                  </a:extLst>
                </a:gridCol>
                <a:gridCol w="2688486">
                  <a:extLst>
                    <a:ext uri="{9D8B030D-6E8A-4147-A177-3AD203B41FA5}">
                      <a16:colId xmlns:a16="http://schemas.microsoft.com/office/drawing/2014/main" val="2385100099"/>
                    </a:ext>
                  </a:extLst>
                </a:gridCol>
              </a:tblGrid>
              <a:tr h="608361">
                <a:tc>
                  <a:txBody>
                    <a:bodyPr/>
                    <a:lstStyle/>
                    <a:p>
                      <a:pPr lvl="0" algn="ctr"/>
                      <a:r>
                        <a:rPr lang="it-IT" sz="1600" dirty="0"/>
                        <a:t>Parametro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3D6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Minibond (ItaliaBond.it)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600" dirty="0"/>
                        <a:t>Bond Governativi</a:t>
                      </a:r>
                      <a:endParaRPr 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3D6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it-IT" sz="1600" dirty="0"/>
                        <a:t>Finanza alternativa (Equity, Direct lending, PE)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3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213842"/>
                  </a:ext>
                </a:extLst>
              </a:tr>
              <a:tr h="520098">
                <a:tc>
                  <a:txBody>
                    <a:bodyPr/>
                    <a:lstStyle/>
                    <a:p>
                      <a:r>
                        <a:rPr lang="it-IT" sz="1600" dirty="0"/>
                        <a:t>Rendimento potenziale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5-8% netto annuo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1-3% lordo annuo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7-25% (equity e PE)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52870658"/>
                  </a:ext>
                </a:extLst>
              </a:tr>
              <a:tr h="390469">
                <a:tc>
                  <a:txBody>
                    <a:bodyPr/>
                    <a:lstStyle/>
                    <a:p>
                      <a:r>
                        <a:rPr lang="it-IT" sz="1600" dirty="0"/>
                        <a:t>Orizzonte temporale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3-7 anni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2</a:t>
                      </a:r>
                      <a:r>
                        <a:rPr lang="en-US" sz="1600" dirty="0"/>
                        <a:t>-5 anni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3-10 anni (variabile)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22772070"/>
                  </a:ext>
                </a:extLst>
              </a:tr>
              <a:tr h="665499">
                <a:tc>
                  <a:txBody>
                    <a:bodyPr/>
                    <a:lstStyle/>
                    <a:p>
                      <a:r>
                        <a:rPr lang="it-IT" sz="1600" dirty="0"/>
                        <a:t>Profilo Rischio/rendimento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Medio (profilo bilanciato)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Basso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Alto (PE); Medio-alto (DL, equity)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313746737"/>
                  </a:ext>
                </a:extLst>
              </a:tr>
              <a:tr h="520098">
                <a:tc>
                  <a:txBody>
                    <a:bodyPr/>
                    <a:lstStyle/>
                    <a:p>
                      <a:r>
                        <a:rPr lang="it-IT" sz="1600" dirty="0"/>
                        <a:t>Trasparenza e reporting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Alta (scheda emittente, KPI, bilanci)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Alta (rating + info bond)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Media (PE); Alta (equity quotata)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91839634"/>
                  </a:ext>
                </a:extLst>
              </a:tr>
              <a:tr h="520098">
                <a:tc>
                  <a:txBody>
                    <a:bodyPr/>
                    <a:lstStyle/>
                    <a:p>
                      <a:r>
                        <a:rPr lang="it-IT" sz="1600" dirty="0"/>
                        <a:t>Diversificazione possibile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Alta (ticket accessibile (1-5K)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Limitata (prodotti banca retail)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Alta (equity); limitata (PE)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27545821"/>
                  </a:ext>
                </a:extLst>
              </a:tr>
              <a:tr h="520098">
                <a:tc>
                  <a:txBody>
                    <a:bodyPr/>
                    <a:lstStyle/>
                    <a:p>
                      <a:r>
                        <a:rPr lang="it-IT" sz="1600" dirty="0"/>
                        <a:t>Relazione con economia reale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Diretta (PMI italiane selezionate)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Indiretta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Alta (DL,PE) Variabile (equity estero)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1268440"/>
                  </a:ext>
                </a:extLst>
              </a:tr>
              <a:tr h="520098">
                <a:tc>
                  <a:txBody>
                    <a:bodyPr/>
                    <a:lstStyle/>
                    <a:p>
                      <a:r>
                        <a:rPr lang="it-IT" sz="1600" dirty="0"/>
                        <a:t>Accesso tramite piattaforma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Si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No (via banca)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Si (DL); no (PE tradizionale)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12872932"/>
                  </a:ext>
                </a:extLst>
              </a:tr>
              <a:tr h="520098">
                <a:tc>
                  <a:txBody>
                    <a:bodyPr/>
                    <a:lstStyle/>
                    <a:p>
                      <a:r>
                        <a:rPr lang="it-IT" sz="1600" dirty="0" err="1"/>
                        <a:t>Effort</a:t>
                      </a:r>
                      <a:r>
                        <a:rPr lang="it-IT" sz="1600" dirty="0"/>
                        <a:t> richiesto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0" dirty="0">
                          <a:solidFill>
                            <a:schemeClr val="bg1"/>
                          </a:solidFill>
                        </a:rPr>
                        <a:t>Medio-Basso (scelta e monitoraggio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776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Basso</a:t>
                      </a:r>
                      <a:endParaRPr lang="en-US" sz="16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Alto (analisi, gestione, tempi lunghi)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054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096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B11B7229-3FB9-747A-76C5-69BA69A1B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6">
            <a:extLst>
              <a:ext uri="{FF2B5EF4-FFF2-40B4-BE49-F238E27FC236}">
                <a16:creationId xmlns:a16="http://schemas.microsoft.com/office/drawing/2014/main" id="{0696B687-095F-AB58-D858-22A871CF6BA9}"/>
              </a:ext>
            </a:extLst>
          </p:cNvPr>
          <p:cNvCxnSpPr/>
          <p:nvPr/>
        </p:nvCxnSpPr>
        <p:spPr>
          <a:xfrm>
            <a:off x="1100051" y="2933427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6">
            <a:extLst>
              <a:ext uri="{FF2B5EF4-FFF2-40B4-BE49-F238E27FC236}">
                <a16:creationId xmlns:a16="http://schemas.microsoft.com/office/drawing/2014/main" id="{216F0647-F793-A2F0-F8F6-706C75E28082}"/>
              </a:ext>
            </a:extLst>
          </p:cNvPr>
          <p:cNvSpPr txBox="1"/>
          <p:nvPr/>
        </p:nvSpPr>
        <p:spPr>
          <a:xfrm>
            <a:off x="1100051" y="3142687"/>
            <a:ext cx="10058400" cy="216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lnSpc>
                <a:spcPts val="2800"/>
              </a:lnSpc>
              <a:spcBef>
                <a:spcPts val="1000"/>
              </a:spcBef>
              <a:buClr>
                <a:srgbClr val="BFBFBF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  <a:sym typeface="Helvetica Neue"/>
              </a:rPr>
              <a:t>MODULO 1: Le fonti di finanziamento per le imprese e introduzione ai Minibond</a:t>
            </a:r>
            <a:endParaRPr sz="2000" dirty="0">
              <a:solidFill>
                <a:srgbClr val="BFBFBF"/>
              </a:solidFill>
              <a:latin typeface="+mj-lt"/>
              <a:ea typeface="Helvetica Neue"/>
              <a:cs typeface="Helvetica Neue"/>
            </a:endParaRPr>
          </a:p>
          <a:p>
            <a:pPr marL="342900" indent="-342900">
              <a:lnSpc>
                <a:spcPts val="2800"/>
              </a:lnSpc>
              <a:spcBef>
                <a:spcPts val="1000"/>
              </a:spcBef>
              <a:buClr>
                <a:srgbClr val="BFBFBF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</a:rPr>
              <a:t>MODULO 2: La piattaforma proprietaria ItalaBond.it</a:t>
            </a:r>
            <a:endParaRPr lang="it-IT" sz="2000" dirty="0">
              <a:latin typeface="+mj-lt"/>
              <a:ea typeface="Helvetica Neue"/>
              <a:cs typeface="Helvetica Neue"/>
            </a:endParaRPr>
          </a:p>
          <a:p>
            <a:pPr marL="342900" marR="0" lvl="0" indent="-342900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Play"/>
              <a:buAutoNum type="romanUcPeriod"/>
            </a:pPr>
            <a:r>
              <a:rPr lang="it-IT" sz="2000" dirty="0">
                <a:latin typeface="+mj-lt"/>
                <a:ea typeface="Helvetica Neue"/>
                <a:cs typeface="Helvetica Neue"/>
                <a:sym typeface="Helvetica Neue"/>
              </a:rPr>
              <a:t>MODULO 3: Le imprese emittenti</a:t>
            </a:r>
            <a:endParaRPr lang="en-US" sz="2000" dirty="0"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91;p6">
            <a:extLst>
              <a:ext uri="{FF2B5EF4-FFF2-40B4-BE49-F238E27FC236}">
                <a16:creationId xmlns:a16="http://schemas.microsoft.com/office/drawing/2014/main" id="{698EB90F-6C0D-C0FD-7105-5C9716F66D5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dirty="0"/>
          </a:p>
        </p:txBody>
      </p:sp>
      <p:sp>
        <p:nvSpPr>
          <p:cNvPr id="5" name="Google Shape;191;p6">
            <a:extLst>
              <a:ext uri="{FF2B5EF4-FFF2-40B4-BE49-F238E27FC236}">
                <a16:creationId xmlns:a16="http://schemas.microsoft.com/office/drawing/2014/main" id="{A7EED2C2-11EB-60F9-8DEC-AA972937C4E0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23C91C8-07B8-155A-567E-63412EA89A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051" y="1917735"/>
            <a:ext cx="2621139" cy="10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28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57BB-6921-9C66-3735-A7430E4EA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>
            <a:extLst>
              <a:ext uri="{FF2B5EF4-FFF2-40B4-BE49-F238E27FC236}">
                <a16:creationId xmlns:a16="http://schemas.microsoft.com/office/drawing/2014/main" id="{34A57F5C-A5FA-90E0-B3C1-E171E4984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noProof="0" dirty="0"/>
              <a:t>Requisiti per le aziende emittenti</a:t>
            </a:r>
          </a:p>
        </p:txBody>
      </p:sp>
      <p:sp>
        <p:nvSpPr>
          <p:cNvPr id="2" name="Google Shape;191;p6">
            <a:extLst>
              <a:ext uri="{FF2B5EF4-FFF2-40B4-BE49-F238E27FC236}">
                <a16:creationId xmlns:a16="http://schemas.microsoft.com/office/drawing/2014/main" id="{2B211D7E-79ED-B654-F42A-5B43CE23B5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dirty="0"/>
          </a:p>
        </p:txBody>
      </p:sp>
      <p:sp>
        <p:nvSpPr>
          <p:cNvPr id="3" name="Google Shape;191;p6">
            <a:extLst>
              <a:ext uri="{FF2B5EF4-FFF2-40B4-BE49-F238E27FC236}">
                <a16:creationId xmlns:a16="http://schemas.microsoft.com/office/drawing/2014/main" id="{D85FACC7-276F-2A51-20FA-935D8AD9DEDD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sp>
        <p:nvSpPr>
          <p:cNvPr id="4" name="Google Shape;134;g34c051ae5aa_0_0">
            <a:extLst>
              <a:ext uri="{FF2B5EF4-FFF2-40B4-BE49-F238E27FC236}">
                <a16:creationId xmlns:a16="http://schemas.microsoft.com/office/drawing/2014/main" id="{F30697BC-9D3F-AE19-63AF-9A21F481BE50}"/>
              </a:ext>
            </a:extLst>
          </p:cNvPr>
          <p:cNvSpPr txBox="1">
            <a:spLocks/>
          </p:cNvSpPr>
          <p:nvPr/>
        </p:nvSpPr>
        <p:spPr>
          <a:xfrm>
            <a:off x="1350936" y="1027606"/>
            <a:ext cx="9490129" cy="4868635"/>
          </a:xfrm>
          <a:prstGeom prst="rect">
            <a:avLst/>
          </a:prstGeom>
          <a:solidFill>
            <a:srgbClr val="F2F2F2"/>
          </a:solidFill>
          <a:ln w="19050" cap="flat" cmpd="sng">
            <a:solidFill>
              <a:srgbClr val="043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804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L="914400" marR="0" lvl="1" indent="-32804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marR="0" lvl="2" indent="-32804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3pPr>
            <a:lvl4pPr marL="1828800" marR="0" lvl="3" indent="-32804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4pPr>
            <a:lvl5pPr marL="2286000" marR="0" lvl="4" indent="-32804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66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9pPr>
          </a:lstStyle>
          <a:p>
            <a:pPr marL="342900" indent="-342900">
              <a:lnSpc>
                <a:spcPts val="2800"/>
              </a:lnSpc>
              <a:spcBef>
                <a:spcPts val="0"/>
              </a:spcBef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Tipologia: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 Società di capitali (S.p.A. o S.r.l.) con sede in Italia;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Fatturato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 &gt; €2 milioni;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EBITDA: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 ≥ 5% negli ultimi 3 esercizi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Fatturato: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 stabile o in crescita (non oltre -30% annuo)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Bilanci: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Almeno 3 bilanci approvati e depositati;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Eccezione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: meno di 3 bilanci / EBITDA &lt; 5 solo con garanzia reale ≥ 150% dell'importo raccolto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PFN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 e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Patrimonio Netto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coerenti con l’importo raccolto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Dipendenti: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Almeno 10;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Settori esclusi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: edilizia, armi, tabacco, gioco d'azzardo;</a:t>
            </a:r>
          </a:p>
          <a:p>
            <a:pPr marL="342900" indent="-342900">
              <a:lnSpc>
                <a:spcPts val="2800"/>
              </a:lnSpc>
              <a:buClr>
                <a:srgbClr val="69D0C9"/>
              </a:buClr>
              <a:buSzPct val="100000"/>
              <a:buFont typeface="Wingdings" pitchFamily="2" charset="2"/>
              <a:buChar char="ü"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Reputazione: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sym typeface="Play"/>
              </a:rPr>
              <a:t> solida e assenza di procedure concorsuali.</a:t>
            </a:r>
            <a:endParaRPr lang="it-IT" sz="1600" b="1" dirty="0">
              <a:latin typeface="+mn-lt"/>
            </a:endParaRPr>
          </a:p>
          <a:p>
            <a:pPr marL="0" indent="0" algn="just">
              <a:lnSpc>
                <a:spcPts val="2800"/>
              </a:lnSpc>
              <a:spcBef>
                <a:spcPts val="0"/>
              </a:spcBef>
              <a:buNone/>
            </a:pPr>
            <a:endParaRPr lang="it-IT" sz="1600" b="1" dirty="0">
              <a:latin typeface="+mn-lt"/>
            </a:endParaRPr>
          </a:p>
          <a:p>
            <a:pPr marL="0" indent="0" algn="just">
              <a:lnSpc>
                <a:spcPts val="2800"/>
              </a:lnSpc>
              <a:spcBef>
                <a:spcPts val="0"/>
              </a:spcBef>
              <a:buNone/>
            </a:pPr>
            <a:endParaRPr lang="it-IT" sz="1600" b="1" dirty="0">
              <a:latin typeface="+mn-lt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98277330-462E-3740-4ABA-7A4784364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18" t="20365" r="13280" b="19920"/>
          <a:stretch>
            <a:fillRect/>
          </a:stretch>
        </p:blipFill>
        <p:spPr>
          <a:xfrm>
            <a:off x="7667475" y="1514857"/>
            <a:ext cx="2909455" cy="15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>
          <a:extLst>
            <a:ext uri="{FF2B5EF4-FFF2-40B4-BE49-F238E27FC236}">
              <a16:creationId xmlns:a16="http://schemas.microsoft.com/office/drawing/2014/main" id="{798230AB-1C8B-EE84-AF2D-50CC40310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o 1">
            <a:extLst>
              <a:ext uri="{FF2B5EF4-FFF2-40B4-BE49-F238E27FC236}">
                <a16:creationId xmlns:a16="http://schemas.microsoft.com/office/drawing/2014/main" id="{10C70ADD-1A44-428D-B1D3-17D505AFA24A}"/>
              </a:ext>
            </a:extLst>
          </p:cNvPr>
          <p:cNvSpPr/>
          <p:nvPr/>
        </p:nvSpPr>
        <p:spPr>
          <a:xfrm>
            <a:off x="-502646" y="1298898"/>
            <a:ext cx="2392417" cy="5064957"/>
          </a:xfrm>
          <a:prstGeom prst="arc">
            <a:avLst>
              <a:gd name="adj1" fmla="val 16585626"/>
              <a:gd name="adj2" fmla="val 47406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CAB679D-3A70-57A9-C783-E3161C41116D}"/>
              </a:ext>
            </a:extLst>
          </p:cNvPr>
          <p:cNvSpPr/>
          <p:nvPr/>
        </p:nvSpPr>
        <p:spPr>
          <a:xfrm>
            <a:off x="2019861" y="4741569"/>
            <a:ext cx="3041939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NESSUNA SEGNALAZIONE IN CENTRALE RISCHI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D6959D3-CB42-119D-88C6-98F24C550742}"/>
              </a:ext>
            </a:extLst>
          </p:cNvPr>
          <p:cNvSpPr/>
          <p:nvPr/>
        </p:nvSpPr>
        <p:spPr>
          <a:xfrm>
            <a:off x="2236729" y="4016833"/>
            <a:ext cx="2134800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RIMBORSO COSTI FISSI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2BE7F94-A63C-526D-2F7C-835503FEBBFB}"/>
              </a:ext>
            </a:extLst>
          </p:cNvPr>
          <p:cNvSpPr/>
          <p:nvPr/>
        </p:nvSpPr>
        <p:spPr>
          <a:xfrm>
            <a:off x="2308832" y="3320759"/>
            <a:ext cx="2134800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VISIBILITA’ E REPUTAZIONE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5BDAAF4-F676-8C65-C9DD-0BD2722E385D}"/>
              </a:ext>
            </a:extLst>
          </p:cNvPr>
          <p:cNvSpPr/>
          <p:nvPr/>
        </p:nvSpPr>
        <p:spPr>
          <a:xfrm>
            <a:off x="2062437" y="2613321"/>
            <a:ext cx="3113322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RIENTRO DEL CAPITALE A SCADENZA (BULLET)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2B3CFF0-7B5D-2FDD-847D-4D23BF090BEE}"/>
              </a:ext>
            </a:extLst>
          </p:cNvPr>
          <p:cNvSpPr/>
          <p:nvPr/>
        </p:nvSpPr>
        <p:spPr>
          <a:xfrm>
            <a:off x="1880220" y="1902019"/>
            <a:ext cx="3181580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FINANZIAMENTO SENZA CESSIONE DI EQUITY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CE6FA42-4677-2A8D-D343-444384227D0B}"/>
              </a:ext>
            </a:extLst>
          </p:cNvPr>
          <p:cNvSpPr/>
          <p:nvPr/>
        </p:nvSpPr>
        <p:spPr>
          <a:xfrm>
            <a:off x="1618706" y="1177228"/>
            <a:ext cx="2305594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PERCORSO SEMPLICE E VELOCE</a:t>
            </a:r>
          </a:p>
        </p:txBody>
      </p:sp>
      <p:sp>
        <p:nvSpPr>
          <p:cNvPr id="11" name="Figura a mano libera 6">
            <a:extLst>
              <a:ext uri="{FF2B5EF4-FFF2-40B4-BE49-F238E27FC236}">
                <a16:creationId xmlns:a16="http://schemas.microsoft.com/office/drawing/2014/main" id="{F9FC8F56-64A4-6A19-A8D4-93C2A87CE5BE}"/>
              </a:ext>
            </a:extLst>
          </p:cNvPr>
          <p:cNvSpPr/>
          <p:nvPr/>
        </p:nvSpPr>
        <p:spPr>
          <a:xfrm>
            <a:off x="1405117" y="1405589"/>
            <a:ext cx="9274595" cy="432000"/>
          </a:xfrm>
          <a:custGeom>
            <a:avLst/>
            <a:gdLst>
              <a:gd name="connsiteX0" fmla="*/ 0 w 9424875"/>
              <a:gd name="connsiteY0" fmla="*/ 0 h 506008"/>
              <a:gd name="connsiteX1" fmla="*/ 9424875 w 9424875"/>
              <a:gd name="connsiteY1" fmla="*/ 0 h 506008"/>
              <a:gd name="connsiteX2" fmla="*/ 9424875 w 9424875"/>
              <a:gd name="connsiteY2" fmla="*/ 506008 h 506008"/>
              <a:gd name="connsiteX3" fmla="*/ 0 w 9424875"/>
              <a:gd name="connsiteY3" fmla="*/ 506008 h 506008"/>
              <a:gd name="connsiteX4" fmla="*/ 0 w 9424875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4875" h="506008">
                <a:moveTo>
                  <a:pt x="0" y="0"/>
                </a:moveTo>
                <a:lnTo>
                  <a:pt x="9424875" y="0"/>
                </a:lnTo>
                <a:lnTo>
                  <a:pt x="9424875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kern="1200" dirty="0">
                <a:solidFill>
                  <a:schemeClr val="tx1"/>
                </a:solidFill>
              </a:rPr>
              <a:t>Percorso di istruttoria </a:t>
            </a:r>
            <a:r>
              <a:rPr lang="it-IT" sz="1200" b="1" kern="1200" dirty="0">
                <a:solidFill>
                  <a:schemeClr val="tx1"/>
                </a:solidFill>
              </a:rPr>
              <a:t>snello, tempi rapidi e costi ridotti </a:t>
            </a:r>
            <a:r>
              <a:rPr lang="it-IT" sz="1200" kern="1200" dirty="0">
                <a:solidFill>
                  <a:schemeClr val="tx1"/>
                </a:solidFill>
              </a:rPr>
              <a:t>per la preparazione dei documenti. </a:t>
            </a:r>
            <a:r>
              <a:rPr lang="it-IT" sz="1200" b="1" kern="1200" dirty="0">
                <a:solidFill>
                  <a:schemeClr val="tx1"/>
                </a:solidFill>
              </a:rPr>
              <a:t>Nessun obbligo</a:t>
            </a:r>
            <a:r>
              <a:rPr lang="it-IT" sz="1200" kern="1200" dirty="0">
                <a:solidFill>
                  <a:schemeClr val="tx1"/>
                </a:solidFill>
              </a:rPr>
              <a:t> di prospetto informativo grazie alla deroga prevista per il crowdfunding.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F0BEEA73-0453-26DA-0A6E-A917EEBAEF6E}"/>
              </a:ext>
            </a:extLst>
          </p:cNvPr>
          <p:cNvSpPr/>
          <p:nvPr/>
        </p:nvSpPr>
        <p:spPr>
          <a:xfrm>
            <a:off x="973651" y="1298898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igura a mano libera 12">
            <a:extLst>
              <a:ext uri="{FF2B5EF4-FFF2-40B4-BE49-F238E27FC236}">
                <a16:creationId xmlns:a16="http://schemas.microsoft.com/office/drawing/2014/main" id="{133E34C4-87E3-6542-1C66-74DC777CD17E}"/>
              </a:ext>
            </a:extLst>
          </p:cNvPr>
          <p:cNvSpPr/>
          <p:nvPr/>
        </p:nvSpPr>
        <p:spPr>
          <a:xfrm>
            <a:off x="1660862" y="2107815"/>
            <a:ext cx="9018850" cy="432000"/>
          </a:xfrm>
          <a:custGeom>
            <a:avLst/>
            <a:gdLst>
              <a:gd name="connsiteX0" fmla="*/ 0 w 9018850"/>
              <a:gd name="connsiteY0" fmla="*/ 0 h 506008"/>
              <a:gd name="connsiteX1" fmla="*/ 9018850 w 9018850"/>
              <a:gd name="connsiteY1" fmla="*/ 0 h 506008"/>
              <a:gd name="connsiteX2" fmla="*/ 9018850 w 9018850"/>
              <a:gd name="connsiteY2" fmla="*/ 506008 h 506008"/>
              <a:gd name="connsiteX3" fmla="*/ 0 w 9018850"/>
              <a:gd name="connsiteY3" fmla="*/ 506008 h 506008"/>
              <a:gd name="connsiteX4" fmla="*/ 0 w 9018850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850" h="506008">
                <a:moveTo>
                  <a:pt x="0" y="0"/>
                </a:moveTo>
                <a:lnTo>
                  <a:pt x="9018850" y="0"/>
                </a:lnTo>
                <a:lnTo>
                  <a:pt x="9018850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kern="1200" dirty="0">
                <a:solidFill>
                  <a:schemeClr val="tx1"/>
                </a:solidFill>
              </a:rPr>
              <a:t>Finanziamento a lungo termine </a:t>
            </a:r>
            <a:r>
              <a:rPr lang="it-IT" sz="1200" b="1" kern="1200" dirty="0">
                <a:solidFill>
                  <a:schemeClr val="tx1"/>
                </a:solidFill>
              </a:rPr>
              <a:t>senza</a:t>
            </a:r>
            <a:r>
              <a:rPr lang="it-IT" sz="1200" kern="1200" dirty="0">
                <a:solidFill>
                  <a:schemeClr val="tx1"/>
                </a:solidFill>
              </a:rPr>
              <a:t> diluire la proprietà aziendale. Il controllo societario resta </a:t>
            </a:r>
            <a:r>
              <a:rPr lang="it-IT" sz="1200" b="1" kern="1200" dirty="0">
                <a:solidFill>
                  <a:schemeClr val="tx1"/>
                </a:solidFill>
              </a:rPr>
              <a:t>totalmente</a:t>
            </a:r>
            <a:r>
              <a:rPr lang="it-IT" sz="1200" kern="1200" dirty="0">
                <a:solidFill>
                  <a:schemeClr val="tx1"/>
                </a:solidFill>
              </a:rPr>
              <a:t> in mano all’</a:t>
            </a:r>
            <a:r>
              <a:rPr lang="it-IT" sz="1200" b="1" kern="1200" dirty="0">
                <a:solidFill>
                  <a:schemeClr val="tx1"/>
                </a:solidFill>
              </a:rPr>
              <a:t>imprenditore</a:t>
            </a:r>
            <a:r>
              <a:rPr lang="it-IT" sz="1200" kern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BB00B4A-F0FC-5B1B-DFEB-02D202F7DC44}"/>
              </a:ext>
            </a:extLst>
          </p:cNvPr>
          <p:cNvSpPr/>
          <p:nvPr/>
        </p:nvSpPr>
        <p:spPr>
          <a:xfrm>
            <a:off x="1239597" y="2000223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igura a mano libera 14">
            <a:extLst>
              <a:ext uri="{FF2B5EF4-FFF2-40B4-BE49-F238E27FC236}">
                <a16:creationId xmlns:a16="http://schemas.microsoft.com/office/drawing/2014/main" id="{DA00CD8D-604B-7D12-06B4-A7C917679CD2}"/>
              </a:ext>
            </a:extLst>
          </p:cNvPr>
          <p:cNvSpPr/>
          <p:nvPr/>
        </p:nvSpPr>
        <p:spPr>
          <a:xfrm>
            <a:off x="1871515" y="2825967"/>
            <a:ext cx="8808197" cy="432000"/>
          </a:xfrm>
          <a:custGeom>
            <a:avLst/>
            <a:gdLst>
              <a:gd name="connsiteX0" fmla="*/ 0 w 8808197"/>
              <a:gd name="connsiteY0" fmla="*/ 0 h 506008"/>
              <a:gd name="connsiteX1" fmla="*/ 8808197 w 8808197"/>
              <a:gd name="connsiteY1" fmla="*/ 0 h 506008"/>
              <a:gd name="connsiteX2" fmla="*/ 8808197 w 8808197"/>
              <a:gd name="connsiteY2" fmla="*/ 506008 h 506008"/>
              <a:gd name="connsiteX3" fmla="*/ 0 w 8808197"/>
              <a:gd name="connsiteY3" fmla="*/ 506008 h 506008"/>
              <a:gd name="connsiteX4" fmla="*/ 0 w 8808197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8197" h="506008">
                <a:moveTo>
                  <a:pt x="0" y="0"/>
                </a:moveTo>
                <a:lnTo>
                  <a:pt x="8808197" y="0"/>
                </a:lnTo>
                <a:lnTo>
                  <a:pt x="8808197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b="1" kern="1200" dirty="0">
                <a:solidFill>
                  <a:schemeClr val="tx1"/>
                </a:solidFill>
              </a:rPr>
              <a:t>Restituzione</a:t>
            </a:r>
            <a:r>
              <a:rPr lang="it-IT" sz="1200" kern="1200" dirty="0">
                <a:solidFill>
                  <a:schemeClr val="tx1"/>
                </a:solidFill>
              </a:rPr>
              <a:t> del capitale alla scadenza: per tutta la durata si pagano solo le cedole. Alla scadenza si può </a:t>
            </a:r>
            <a:r>
              <a:rPr lang="it-IT" sz="1200" b="1" kern="1200" dirty="0">
                <a:solidFill>
                  <a:schemeClr val="tx1"/>
                </a:solidFill>
              </a:rPr>
              <a:t>rifinanziare</a:t>
            </a:r>
            <a:r>
              <a:rPr lang="it-IT" sz="1200" kern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46C8580-8085-2BA3-BECC-361351615F30}"/>
              </a:ext>
            </a:extLst>
          </p:cNvPr>
          <p:cNvSpPr/>
          <p:nvPr/>
        </p:nvSpPr>
        <p:spPr>
          <a:xfrm>
            <a:off x="1429927" y="2725952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igura a mano libera 16">
            <a:extLst>
              <a:ext uri="{FF2B5EF4-FFF2-40B4-BE49-F238E27FC236}">
                <a16:creationId xmlns:a16="http://schemas.microsoft.com/office/drawing/2014/main" id="{0F3D2A67-6985-C400-247C-28883BCDAA4F}"/>
              </a:ext>
            </a:extLst>
          </p:cNvPr>
          <p:cNvSpPr/>
          <p:nvPr/>
        </p:nvSpPr>
        <p:spPr>
          <a:xfrm>
            <a:off x="2133279" y="3524502"/>
            <a:ext cx="8546433" cy="432000"/>
          </a:xfrm>
          <a:custGeom>
            <a:avLst/>
            <a:gdLst>
              <a:gd name="connsiteX0" fmla="*/ 0 w 8783271"/>
              <a:gd name="connsiteY0" fmla="*/ 0 h 506008"/>
              <a:gd name="connsiteX1" fmla="*/ 8783271 w 8783271"/>
              <a:gd name="connsiteY1" fmla="*/ 0 h 506008"/>
              <a:gd name="connsiteX2" fmla="*/ 8783271 w 8783271"/>
              <a:gd name="connsiteY2" fmla="*/ 506008 h 506008"/>
              <a:gd name="connsiteX3" fmla="*/ 0 w 8783271"/>
              <a:gd name="connsiteY3" fmla="*/ 506008 h 506008"/>
              <a:gd name="connsiteX4" fmla="*/ 0 w 8783271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3271" h="506008">
                <a:moveTo>
                  <a:pt x="0" y="0"/>
                </a:moveTo>
                <a:lnTo>
                  <a:pt x="8783271" y="0"/>
                </a:lnTo>
                <a:lnTo>
                  <a:pt x="8783271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kern="1200" dirty="0">
                <a:solidFill>
                  <a:schemeClr val="tx1"/>
                </a:solidFill>
              </a:rPr>
              <a:t>Il crowdfunding è anche un’operazione di </a:t>
            </a:r>
            <a:r>
              <a:rPr lang="it-IT" sz="1200" b="1" kern="1200" dirty="0">
                <a:solidFill>
                  <a:schemeClr val="tx1"/>
                </a:solidFill>
              </a:rPr>
              <a:t>advertising</a:t>
            </a:r>
            <a:r>
              <a:rPr lang="it-IT" sz="1200" kern="1200" dirty="0">
                <a:solidFill>
                  <a:schemeClr val="tx1"/>
                </a:solidFill>
              </a:rPr>
              <a:t>: aumenta la notorietà, </a:t>
            </a:r>
            <a:r>
              <a:rPr lang="it-IT" sz="1200" b="1" kern="1200" dirty="0">
                <a:solidFill>
                  <a:schemeClr val="tx1"/>
                </a:solidFill>
              </a:rPr>
              <a:t>rafforza</a:t>
            </a:r>
            <a:r>
              <a:rPr lang="it-IT" sz="1200" kern="1200" dirty="0">
                <a:solidFill>
                  <a:schemeClr val="tx1"/>
                </a:solidFill>
              </a:rPr>
              <a:t> la reputazione e avvicina nuovi stakeholder e potenziali </a:t>
            </a:r>
            <a:r>
              <a:rPr lang="it-IT" sz="1200" b="1" kern="1200" dirty="0">
                <a:solidFill>
                  <a:schemeClr val="tx1"/>
                </a:solidFill>
              </a:rPr>
              <a:t>clienti</a:t>
            </a:r>
            <a:r>
              <a:rPr lang="it-IT" sz="1200" kern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1DFC263B-61BB-B89A-7558-EB5658748916}"/>
              </a:ext>
            </a:extLst>
          </p:cNvPr>
          <p:cNvSpPr/>
          <p:nvPr/>
        </p:nvSpPr>
        <p:spPr>
          <a:xfrm>
            <a:off x="1666765" y="3424764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igura a mano libera 18">
            <a:extLst>
              <a:ext uri="{FF2B5EF4-FFF2-40B4-BE49-F238E27FC236}">
                <a16:creationId xmlns:a16="http://schemas.microsoft.com/office/drawing/2014/main" id="{D40C9092-10F0-84BF-EA9A-1091E6A11E08}"/>
              </a:ext>
            </a:extLst>
          </p:cNvPr>
          <p:cNvSpPr/>
          <p:nvPr/>
        </p:nvSpPr>
        <p:spPr>
          <a:xfrm>
            <a:off x="2096947" y="4223865"/>
            <a:ext cx="8582766" cy="432000"/>
          </a:xfrm>
          <a:custGeom>
            <a:avLst/>
            <a:gdLst>
              <a:gd name="connsiteX0" fmla="*/ 0 w 8932933"/>
              <a:gd name="connsiteY0" fmla="*/ 0 h 506008"/>
              <a:gd name="connsiteX1" fmla="*/ 8932933 w 8932933"/>
              <a:gd name="connsiteY1" fmla="*/ 0 h 506008"/>
              <a:gd name="connsiteX2" fmla="*/ 8932933 w 8932933"/>
              <a:gd name="connsiteY2" fmla="*/ 506008 h 506008"/>
              <a:gd name="connsiteX3" fmla="*/ 0 w 8932933"/>
              <a:gd name="connsiteY3" fmla="*/ 506008 h 506008"/>
              <a:gd name="connsiteX4" fmla="*/ 0 w 8932933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933" h="506008">
                <a:moveTo>
                  <a:pt x="0" y="0"/>
                </a:moveTo>
                <a:lnTo>
                  <a:pt x="8932933" y="0"/>
                </a:lnTo>
                <a:lnTo>
                  <a:pt x="8932933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kern="1200" dirty="0">
                <a:solidFill>
                  <a:schemeClr val="tx1"/>
                </a:solidFill>
              </a:rPr>
              <a:t>Le Camere di Commercio offrono </a:t>
            </a:r>
            <a:r>
              <a:rPr lang="it-IT" sz="1200" b="1" kern="1200" dirty="0">
                <a:solidFill>
                  <a:schemeClr val="tx1"/>
                </a:solidFill>
              </a:rPr>
              <a:t>contributi a fondo perduto </a:t>
            </a:r>
            <a:r>
              <a:rPr lang="it-IT" sz="1200" kern="1200" dirty="0">
                <a:solidFill>
                  <a:schemeClr val="tx1"/>
                </a:solidFill>
              </a:rPr>
              <a:t>che coprono i costi fissi dell’emissione, con procedure </a:t>
            </a:r>
            <a:r>
              <a:rPr lang="it-IT" sz="1200" b="1" kern="1200" dirty="0">
                <a:solidFill>
                  <a:schemeClr val="tx1"/>
                </a:solidFill>
              </a:rPr>
              <a:t>semplici</a:t>
            </a:r>
            <a:r>
              <a:rPr lang="it-IT" sz="1200" kern="1200" dirty="0">
                <a:solidFill>
                  <a:schemeClr val="tx1"/>
                </a:solidFill>
              </a:rPr>
              <a:t> e </a:t>
            </a:r>
            <a:r>
              <a:rPr lang="it-IT" sz="1200" b="1" kern="1200" dirty="0">
                <a:solidFill>
                  <a:schemeClr val="tx1"/>
                </a:solidFill>
              </a:rPr>
              <a:t>rapide</a:t>
            </a:r>
            <a:r>
              <a:rPr lang="it-IT" sz="1200" kern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Figura a mano libera 21">
            <a:extLst>
              <a:ext uri="{FF2B5EF4-FFF2-40B4-BE49-F238E27FC236}">
                <a16:creationId xmlns:a16="http://schemas.microsoft.com/office/drawing/2014/main" id="{5F2FAC5D-8F7A-9759-49D1-D2F178B290AF}"/>
              </a:ext>
            </a:extLst>
          </p:cNvPr>
          <p:cNvSpPr/>
          <p:nvPr/>
        </p:nvSpPr>
        <p:spPr>
          <a:xfrm>
            <a:off x="1876932" y="4945394"/>
            <a:ext cx="8802780" cy="432000"/>
          </a:xfrm>
          <a:custGeom>
            <a:avLst/>
            <a:gdLst>
              <a:gd name="connsiteX0" fmla="*/ 0 w 9298375"/>
              <a:gd name="connsiteY0" fmla="*/ 0 h 506008"/>
              <a:gd name="connsiteX1" fmla="*/ 9298375 w 9298375"/>
              <a:gd name="connsiteY1" fmla="*/ 0 h 506008"/>
              <a:gd name="connsiteX2" fmla="*/ 9298375 w 9298375"/>
              <a:gd name="connsiteY2" fmla="*/ 506008 h 506008"/>
              <a:gd name="connsiteX3" fmla="*/ 0 w 9298375"/>
              <a:gd name="connsiteY3" fmla="*/ 506008 h 506008"/>
              <a:gd name="connsiteX4" fmla="*/ 0 w 9298375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8375" h="506008">
                <a:moveTo>
                  <a:pt x="0" y="0"/>
                </a:moveTo>
                <a:lnTo>
                  <a:pt x="9298375" y="0"/>
                </a:lnTo>
                <a:lnTo>
                  <a:pt x="9298375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kern="1200" dirty="0">
                <a:solidFill>
                  <a:schemeClr val="tx1"/>
                </a:solidFill>
              </a:rPr>
              <a:t>Il minibond non è censito in </a:t>
            </a:r>
            <a:r>
              <a:rPr lang="it-IT" sz="1200" b="1" kern="1200" dirty="0">
                <a:solidFill>
                  <a:schemeClr val="tx1"/>
                </a:solidFill>
              </a:rPr>
              <a:t>Centrale Rischi</a:t>
            </a:r>
            <a:r>
              <a:rPr lang="it-IT" sz="1200" kern="1200" dirty="0">
                <a:solidFill>
                  <a:schemeClr val="tx1"/>
                </a:solidFill>
              </a:rPr>
              <a:t>, lasciando intatti i margini di credito bancario ed il proprio </a:t>
            </a:r>
            <a:r>
              <a:rPr lang="it-IT" sz="1200" b="1" kern="1200" dirty="0">
                <a:solidFill>
                  <a:schemeClr val="tx1"/>
                </a:solidFill>
              </a:rPr>
              <a:t>potere contrattuale.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527602E7-5FA3-E28F-1250-CAB88F99956E}"/>
              </a:ext>
            </a:extLst>
          </p:cNvPr>
          <p:cNvSpPr/>
          <p:nvPr/>
        </p:nvSpPr>
        <p:spPr>
          <a:xfrm>
            <a:off x="1374842" y="4814361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ED1EF19-FE65-C523-1514-9191E6FB4B5F}"/>
              </a:ext>
            </a:extLst>
          </p:cNvPr>
          <p:cNvSpPr/>
          <p:nvPr/>
        </p:nvSpPr>
        <p:spPr>
          <a:xfrm>
            <a:off x="1940489" y="5419097"/>
            <a:ext cx="3235270" cy="246221"/>
          </a:xfrm>
          <a:prstGeom prst="rect">
            <a:avLst/>
          </a:prstGeom>
          <a:solidFill>
            <a:srgbClr val="2249D2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</a:rPr>
              <a:t>PRIMO PASSO VERSO IL MERCATO DEI CAPITALI</a:t>
            </a:r>
          </a:p>
        </p:txBody>
      </p:sp>
      <p:sp>
        <p:nvSpPr>
          <p:cNvPr id="24" name="Figura a mano libera 21">
            <a:extLst>
              <a:ext uri="{FF2B5EF4-FFF2-40B4-BE49-F238E27FC236}">
                <a16:creationId xmlns:a16="http://schemas.microsoft.com/office/drawing/2014/main" id="{0BBA5A1F-7A8F-C812-0C5D-E3DAB20917BA}"/>
              </a:ext>
            </a:extLst>
          </p:cNvPr>
          <p:cNvSpPr/>
          <p:nvPr/>
        </p:nvSpPr>
        <p:spPr>
          <a:xfrm>
            <a:off x="1631307" y="5622922"/>
            <a:ext cx="9048405" cy="432000"/>
          </a:xfrm>
          <a:custGeom>
            <a:avLst/>
            <a:gdLst>
              <a:gd name="connsiteX0" fmla="*/ 0 w 9298375"/>
              <a:gd name="connsiteY0" fmla="*/ 0 h 506008"/>
              <a:gd name="connsiteX1" fmla="*/ 9298375 w 9298375"/>
              <a:gd name="connsiteY1" fmla="*/ 0 h 506008"/>
              <a:gd name="connsiteX2" fmla="*/ 9298375 w 9298375"/>
              <a:gd name="connsiteY2" fmla="*/ 506008 h 506008"/>
              <a:gd name="connsiteX3" fmla="*/ 0 w 9298375"/>
              <a:gd name="connsiteY3" fmla="*/ 506008 h 506008"/>
              <a:gd name="connsiteX4" fmla="*/ 0 w 9298375"/>
              <a:gd name="connsiteY4" fmla="*/ 0 h 50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8375" h="506008">
                <a:moveTo>
                  <a:pt x="0" y="0"/>
                </a:moveTo>
                <a:lnTo>
                  <a:pt x="9298375" y="0"/>
                </a:lnTo>
                <a:lnTo>
                  <a:pt x="9298375" y="506008"/>
                </a:lnTo>
                <a:lnTo>
                  <a:pt x="0" y="506008"/>
                </a:lnTo>
                <a:lnTo>
                  <a:pt x="0" y="0"/>
                </a:lnTo>
                <a:close/>
              </a:path>
            </a:pathLst>
          </a:custGeom>
          <a:solidFill>
            <a:srgbClr val="D7D6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1644" tIns="25400" rIns="25400" bIns="25400" numCol="1" spcCol="1270" anchor="ctr" anchorCtr="0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1200" kern="1200" dirty="0">
                <a:solidFill>
                  <a:schemeClr val="tx1"/>
                </a:solidFill>
              </a:rPr>
              <a:t>Opportunità per entrare in contatto con </a:t>
            </a:r>
            <a:r>
              <a:rPr lang="it-IT" sz="1200" b="1" kern="1200" dirty="0">
                <a:solidFill>
                  <a:schemeClr val="tx1"/>
                </a:solidFill>
              </a:rPr>
              <a:t>investitori</a:t>
            </a:r>
            <a:r>
              <a:rPr lang="it-IT" sz="1200" kern="1200" dirty="0">
                <a:solidFill>
                  <a:schemeClr val="tx1"/>
                </a:solidFill>
              </a:rPr>
              <a:t> e </a:t>
            </a:r>
            <a:r>
              <a:rPr lang="it-IT" sz="1200" b="1" kern="1200" dirty="0">
                <a:solidFill>
                  <a:schemeClr val="tx1"/>
                </a:solidFill>
              </a:rPr>
              <a:t>operatori </a:t>
            </a:r>
            <a:r>
              <a:rPr lang="it-IT" sz="1200" kern="1200" dirty="0">
                <a:solidFill>
                  <a:schemeClr val="tx1"/>
                </a:solidFill>
              </a:rPr>
              <a:t>del </a:t>
            </a:r>
            <a:r>
              <a:rPr lang="it-IT" sz="1200" b="1" kern="1200" dirty="0">
                <a:solidFill>
                  <a:schemeClr val="tx1"/>
                </a:solidFill>
              </a:rPr>
              <a:t>mercato finanziario</a:t>
            </a:r>
            <a:r>
              <a:rPr lang="it-IT" sz="1200" kern="1200" dirty="0">
                <a:solidFill>
                  <a:schemeClr val="tx1"/>
                </a:solidFill>
              </a:rPr>
              <a:t>, in vista di operazioni future </a:t>
            </a:r>
            <a:r>
              <a:rPr lang="it-IT" sz="1200" b="1" kern="1200" dirty="0">
                <a:solidFill>
                  <a:schemeClr val="tx1"/>
                </a:solidFill>
              </a:rPr>
              <a:t>più strutturate</a:t>
            </a:r>
            <a:r>
              <a:rPr lang="it-IT" sz="1200" kern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88C69961-C747-0ABD-D916-7C2AE8F03CDE}"/>
              </a:ext>
            </a:extLst>
          </p:cNvPr>
          <p:cNvSpPr/>
          <p:nvPr/>
        </p:nvSpPr>
        <p:spPr>
          <a:xfrm>
            <a:off x="1129217" y="5520170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7523AFE3-405B-D912-A26C-60762949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391" y="1375408"/>
            <a:ext cx="502732" cy="50273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32D965D4-2BD9-8AA9-30D0-9F0CFD23F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057" y="2109100"/>
            <a:ext cx="432001" cy="43200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96B5EB53-7463-0A98-7B75-03988CE0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791" y="2852609"/>
            <a:ext cx="411470" cy="411470"/>
          </a:xfrm>
          <a:prstGeom prst="rect">
            <a:avLst/>
          </a:prstGeom>
        </p:spPr>
      </p:pic>
      <p:pic>
        <p:nvPicPr>
          <p:cNvPr id="29" name="Picture 2" descr="3 stars vector illustration">
            <a:extLst>
              <a:ext uri="{FF2B5EF4-FFF2-40B4-BE49-F238E27FC236}">
                <a16:creationId xmlns:a16="http://schemas.microsoft.com/office/drawing/2014/main" id="{8C1D9C88-97B2-951A-4BE2-7089E5C77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24"/>
          <a:stretch/>
        </p:blipFill>
        <p:spPr bwMode="auto">
          <a:xfrm>
            <a:off x="1618604" y="3350479"/>
            <a:ext cx="731388" cy="5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La centrale rischi: cos'è e chi può richiederla? | Studio Ricci">
            <a:extLst>
              <a:ext uri="{FF2B5EF4-FFF2-40B4-BE49-F238E27FC236}">
                <a16:creationId xmlns:a16="http://schemas.microsoft.com/office/drawing/2014/main" id="{E4F001DB-8CBA-463B-57CD-745A2D55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07" y="4890617"/>
            <a:ext cx="51378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42AA3DB-46D4-48F2-202F-BDD837BEB8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413" y="5643479"/>
            <a:ext cx="432000" cy="432000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B6A85D6D-A1A6-98F7-2D75-A8C4E2BCAE5F}"/>
              </a:ext>
            </a:extLst>
          </p:cNvPr>
          <p:cNvSpPr/>
          <p:nvPr/>
        </p:nvSpPr>
        <p:spPr>
          <a:xfrm>
            <a:off x="1589764" y="4124571"/>
            <a:ext cx="632510" cy="632510"/>
          </a:xfrm>
          <a:prstGeom prst="ellipse">
            <a:avLst/>
          </a:prstGeom>
          <a:solidFill>
            <a:schemeClr val="bg1"/>
          </a:solidFill>
          <a:ln>
            <a:solidFill>
              <a:srgbClr val="2249D2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2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30" name="Picture 4" descr="Icona del glifo Chargeback, commercio e marketing, ritorno sul segno di investimento grafica vettoriale, un modello lineare su uno sfondo bianco, eps 10.">
            <a:extLst>
              <a:ext uri="{FF2B5EF4-FFF2-40B4-BE49-F238E27FC236}">
                <a16:creationId xmlns:a16="http://schemas.microsoft.com/office/drawing/2014/main" id="{DBC82F62-9731-22E6-2A9B-B884E5EC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19" y="4208625"/>
            <a:ext cx="451799" cy="48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olo 1">
            <a:extLst>
              <a:ext uri="{FF2B5EF4-FFF2-40B4-BE49-F238E27FC236}">
                <a16:creationId xmlns:a16="http://schemas.microsoft.com/office/drawing/2014/main" id="{1CFA758B-BF98-84D2-A81F-8190C6FF3D93}"/>
              </a:ext>
            </a:extLst>
          </p:cNvPr>
          <p:cNvSpPr txBox="1">
            <a:spLocks/>
          </p:cNvSpPr>
          <p:nvPr/>
        </p:nvSpPr>
        <p:spPr>
          <a:xfrm>
            <a:off x="349784" y="148302"/>
            <a:ext cx="9468586" cy="11318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b="1" dirty="0"/>
              <a:t>Vantaggi unici per gli emittenti di </a:t>
            </a:r>
            <a:r>
              <a:rPr lang="it-IT" sz="3500" b="1" dirty="0" err="1"/>
              <a:t>mininond</a:t>
            </a:r>
            <a:r>
              <a:rPr lang="it-IT" sz="3500" b="1" dirty="0"/>
              <a:t> sulla piattaforma proprietaria </a:t>
            </a:r>
            <a:r>
              <a:rPr lang="it-IT" sz="3500" b="1" dirty="0" err="1"/>
              <a:t>ItaliaBond.it</a:t>
            </a:r>
            <a:endParaRPr lang="it-IT" sz="3500" b="1" dirty="0"/>
          </a:p>
        </p:txBody>
      </p:sp>
      <p:sp>
        <p:nvSpPr>
          <p:cNvPr id="36" name="Google Shape;191;p6">
            <a:extLst>
              <a:ext uri="{FF2B5EF4-FFF2-40B4-BE49-F238E27FC236}">
                <a16:creationId xmlns:a16="http://schemas.microsoft.com/office/drawing/2014/main" id="{1EC0A245-90DE-C01A-F353-0166E5D753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dirty="0"/>
          </a:p>
        </p:txBody>
      </p:sp>
      <p:sp>
        <p:nvSpPr>
          <p:cNvPr id="37" name="Google Shape;191;p6">
            <a:extLst>
              <a:ext uri="{FF2B5EF4-FFF2-40B4-BE49-F238E27FC236}">
                <a16:creationId xmlns:a16="http://schemas.microsoft.com/office/drawing/2014/main" id="{1F065AF7-6999-82B7-721C-DE015D0421B3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</p:spTree>
    <p:extLst>
      <p:ext uri="{BB962C8B-B14F-4D97-AF65-F5344CB8AC3E}">
        <p14:creationId xmlns:p14="http://schemas.microsoft.com/office/powerpoint/2010/main" val="980756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39637431-125C-EAC2-884F-BF417129D991}"/>
              </a:ext>
            </a:extLst>
          </p:cNvPr>
          <p:cNvSpPr txBox="1">
            <a:spLocks/>
          </p:cNvSpPr>
          <p:nvPr/>
        </p:nvSpPr>
        <p:spPr>
          <a:xfrm>
            <a:off x="349784" y="148302"/>
            <a:ext cx="10204374" cy="631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b="1" dirty="0"/>
              <a:t>Una raccolta oggi, una relazione domani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F071DF09-9F23-59B3-5C88-38933A6FEA5B}"/>
              </a:ext>
            </a:extLst>
          </p:cNvPr>
          <p:cNvGrpSpPr/>
          <p:nvPr/>
        </p:nvGrpSpPr>
        <p:grpSpPr>
          <a:xfrm>
            <a:off x="540971" y="1081746"/>
            <a:ext cx="10412233" cy="1448411"/>
            <a:chOff x="540971" y="1927162"/>
            <a:chExt cx="10412233" cy="1448411"/>
          </a:xfrm>
        </p:grpSpPr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0D57821B-F745-5578-2E4F-D33E9D592350}"/>
                </a:ext>
              </a:extLst>
            </p:cNvPr>
            <p:cNvSpPr txBox="1"/>
            <p:nvPr/>
          </p:nvSpPr>
          <p:spPr>
            <a:xfrm>
              <a:off x="1097280" y="1927162"/>
              <a:ext cx="4426827" cy="375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lnSpc>
                  <a:spcPct val="150000"/>
                </a:lnSpc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1pPr>
              <a:lvl2pPr marL="0" indent="0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2pPr>
              <a:lvl3pPr marL="13716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 sz="16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3pPr>
              <a:lvl4pPr marL="18288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4pPr>
              <a:lvl5pPr marL="22860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5pPr>
              <a:lvl6pPr marL="27432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6pPr>
              <a:lvl7pPr marL="32004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7pPr>
              <a:lvl8pPr marL="36576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8pPr>
              <a:lvl9pPr marL="41148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b="1" dirty="0" err="1">
                  <a:latin typeface="+mn-lt"/>
                </a:rPr>
                <a:t>Investitori</a:t>
              </a:r>
              <a:r>
                <a:rPr b="1" dirty="0">
                  <a:latin typeface="+mn-lt"/>
                </a:rPr>
                <a:t> </a:t>
              </a:r>
              <a:r>
                <a:rPr b="1" dirty="0" err="1">
                  <a:latin typeface="+mn-lt"/>
                </a:rPr>
                <a:t>abituali</a:t>
              </a:r>
              <a:r>
                <a:rPr b="1" dirty="0">
                  <a:latin typeface="+mn-lt"/>
                </a:rPr>
                <a:t>, </a:t>
              </a:r>
              <a:r>
                <a:rPr b="1" dirty="0" err="1">
                  <a:latin typeface="+mn-lt"/>
                </a:rPr>
                <a:t>pronti</a:t>
              </a:r>
              <a:r>
                <a:rPr b="1" dirty="0">
                  <a:latin typeface="+mn-lt"/>
                </a:rPr>
                <a:t> a </a:t>
              </a:r>
              <a:r>
                <a:rPr b="1" dirty="0" err="1">
                  <a:latin typeface="+mn-lt"/>
                </a:rPr>
                <a:t>seguirti</a:t>
              </a:r>
              <a:endParaRPr b="1" dirty="0">
                <a:latin typeface="+mn-lt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13CF25D7-582C-772D-D362-6763FD162812}"/>
                </a:ext>
              </a:extLst>
            </p:cNvPr>
            <p:cNvSpPr txBox="1"/>
            <p:nvPr/>
          </p:nvSpPr>
          <p:spPr>
            <a:xfrm>
              <a:off x="1166947" y="2353562"/>
              <a:ext cx="9786257" cy="1022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lnSpc>
                  <a:spcPct val="150000"/>
                </a:lnSpc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1pPr>
              <a:lvl2pPr marL="0" indent="0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2pPr>
              <a:lvl3pPr marL="13716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 sz="16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3pPr>
              <a:lvl4pPr marL="18288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4pPr>
              <a:lvl5pPr marL="22860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5pPr>
              <a:lvl6pPr marL="27432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6pPr>
              <a:lvl7pPr marL="32004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7pPr>
              <a:lvl8pPr marL="36576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8pPr>
              <a:lvl9pPr marL="41148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lang="it-IT" sz="160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Molti </a:t>
              </a:r>
              <a:r>
                <a:rPr lang="it-IT" sz="1600" b="1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sottoscrittori</a:t>
              </a:r>
              <a:r>
                <a:rPr lang="it-IT" sz="160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di minibond sono investitori esperti, attivi e leali. </a:t>
              </a:r>
              <a:r>
                <a:rPr lang="it-IT" sz="1600" b="1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Stabilire un legame </a:t>
              </a:r>
              <a:r>
                <a:rPr lang="it-IT" sz="160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con loro oggi consente di avere </a:t>
              </a:r>
              <a:r>
                <a:rPr lang="it-IT" sz="1600" b="1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una base robusta </a:t>
              </a:r>
              <a:r>
                <a:rPr lang="it-IT" sz="160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di </a:t>
              </a:r>
              <a:r>
                <a:rPr lang="it-IT" sz="1600" b="1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investitori</a:t>
              </a:r>
              <a:r>
                <a:rPr lang="it-IT" sz="160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 già qualificati per potenziali operazioni di raccolta in </a:t>
              </a:r>
              <a:r>
                <a:rPr lang="it-IT" sz="1600" b="1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futuro</a:t>
              </a:r>
              <a:r>
                <a:rPr lang="it-IT" sz="1600" dirty="0">
                  <a:solidFill>
                    <a:srgbClr val="000000"/>
                  </a:solidFill>
                  <a:effectLst/>
                  <a:latin typeface="Aptos" panose="020B0004020202020204" pitchFamily="34" charset="0"/>
                </a:rPr>
                <a:t>.</a:t>
              </a:r>
              <a:endParaRPr lang="it-IT" sz="1600" dirty="0">
                <a:latin typeface="+mn-lt"/>
              </a:endParaRP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BADAA39E-F45E-73C3-86D2-F4FC73CC0B6D}"/>
                </a:ext>
              </a:extLst>
            </p:cNvPr>
            <p:cNvGrpSpPr/>
            <p:nvPr/>
          </p:nvGrpSpPr>
          <p:grpSpPr>
            <a:xfrm>
              <a:off x="540971" y="2071075"/>
              <a:ext cx="540000" cy="540000"/>
              <a:chOff x="540971" y="2071075"/>
              <a:chExt cx="540000" cy="540000"/>
            </a:xfrm>
          </p:grpSpPr>
          <p:sp>
            <p:nvSpPr>
              <p:cNvPr id="6" name="Oval 3">
                <a:extLst>
                  <a:ext uri="{FF2B5EF4-FFF2-40B4-BE49-F238E27FC236}">
                    <a16:creationId xmlns:a16="http://schemas.microsoft.com/office/drawing/2014/main" id="{6B98F23F-9EDE-58D4-DC0C-B0FE2D32AE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971" y="2071075"/>
                <a:ext cx="540000" cy="540000"/>
              </a:xfrm>
              <a:prstGeom prst="ellipse">
                <a:avLst/>
              </a:prstGeom>
              <a:solidFill>
                <a:srgbClr val="2C48C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8" name="Freeform 106">
                <a:extLst>
                  <a:ext uri="{FF2B5EF4-FFF2-40B4-BE49-F238E27FC236}">
                    <a16:creationId xmlns:a16="http://schemas.microsoft.com/office/drawing/2014/main" id="{5B50CEEC-7A0C-9C7B-9DD8-0B2C51B1D517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576971" y="2101397"/>
                <a:ext cx="468000" cy="438654"/>
              </a:xfrm>
              <a:custGeom>
                <a:avLst/>
                <a:gdLst>
                  <a:gd name="T0" fmla="*/ 439 w 719"/>
                  <a:gd name="T1" fmla="*/ 63 h 674"/>
                  <a:gd name="T2" fmla="*/ 312 w 719"/>
                  <a:gd name="T3" fmla="*/ 63 h 674"/>
                  <a:gd name="T4" fmla="*/ 375 w 719"/>
                  <a:gd name="T5" fmla="*/ 14 h 674"/>
                  <a:gd name="T6" fmla="*/ 375 w 719"/>
                  <a:gd name="T7" fmla="*/ 113 h 674"/>
                  <a:gd name="T8" fmla="*/ 375 w 719"/>
                  <a:gd name="T9" fmla="*/ 14 h 674"/>
                  <a:gd name="T10" fmla="*/ 614 w 719"/>
                  <a:gd name="T11" fmla="*/ 293 h 674"/>
                  <a:gd name="T12" fmla="*/ 519 w 719"/>
                  <a:gd name="T13" fmla="*/ 143 h 674"/>
                  <a:gd name="T14" fmla="*/ 375 w 719"/>
                  <a:gd name="T15" fmla="*/ 166 h 674"/>
                  <a:gd name="T16" fmla="*/ 111 w 719"/>
                  <a:gd name="T17" fmla="*/ 385 h 674"/>
                  <a:gd name="T18" fmla="*/ 14 w 719"/>
                  <a:gd name="T19" fmla="*/ 303 h 674"/>
                  <a:gd name="T20" fmla="*/ 103 w 719"/>
                  <a:gd name="T21" fmla="*/ 214 h 674"/>
                  <a:gd name="T22" fmla="*/ 0 w 719"/>
                  <a:gd name="T23" fmla="*/ 303 h 674"/>
                  <a:gd name="T24" fmla="*/ 110 w 719"/>
                  <a:gd name="T25" fmla="*/ 399 h 674"/>
                  <a:gd name="T26" fmla="*/ 176 w 719"/>
                  <a:gd name="T27" fmla="*/ 549 h 674"/>
                  <a:gd name="T28" fmla="*/ 225 w 719"/>
                  <a:gd name="T29" fmla="*/ 669 h 674"/>
                  <a:gd name="T30" fmla="*/ 330 w 719"/>
                  <a:gd name="T31" fmla="*/ 623 h 674"/>
                  <a:gd name="T32" fmla="*/ 499 w 719"/>
                  <a:gd name="T33" fmla="*/ 674 h 674"/>
                  <a:gd name="T34" fmla="*/ 527 w 719"/>
                  <a:gd name="T35" fmla="*/ 669 h 674"/>
                  <a:gd name="T36" fmla="*/ 575 w 719"/>
                  <a:gd name="T37" fmla="*/ 548 h 674"/>
                  <a:gd name="T38" fmla="*/ 648 w 719"/>
                  <a:gd name="T39" fmla="*/ 499 h 674"/>
                  <a:gd name="T40" fmla="*/ 648 w 719"/>
                  <a:gd name="T41" fmla="*/ 293 h 674"/>
                  <a:gd name="T42" fmla="*/ 610 w 719"/>
                  <a:gd name="T43" fmla="*/ 485 h 674"/>
                  <a:gd name="T44" fmla="*/ 562 w 719"/>
                  <a:gd name="T45" fmla="*/ 541 h 674"/>
                  <a:gd name="T46" fmla="*/ 566 w 719"/>
                  <a:gd name="T47" fmla="*/ 566 h 674"/>
                  <a:gd name="T48" fmla="*/ 499 w 719"/>
                  <a:gd name="T49" fmla="*/ 660 h 674"/>
                  <a:gd name="T50" fmla="*/ 499 w 719"/>
                  <a:gd name="T51" fmla="*/ 660 h 674"/>
                  <a:gd name="T52" fmla="*/ 426 w 719"/>
                  <a:gd name="T53" fmla="*/ 608 h 674"/>
                  <a:gd name="T54" fmla="*/ 327 w 719"/>
                  <a:gd name="T55" fmla="*/ 608 h 674"/>
                  <a:gd name="T56" fmla="*/ 252 w 719"/>
                  <a:gd name="T57" fmla="*/ 660 h 674"/>
                  <a:gd name="T58" fmla="*/ 185 w 719"/>
                  <a:gd name="T59" fmla="*/ 566 h 674"/>
                  <a:gd name="T60" fmla="*/ 189 w 719"/>
                  <a:gd name="T61" fmla="*/ 542 h 674"/>
                  <a:gd name="T62" fmla="*/ 177 w 719"/>
                  <a:gd name="T63" fmla="*/ 256 h 674"/>
                  <a:gd name="T64" fmla="*/ 459 w 719"/>
                  <a:gd name="T65" fmla="*/ 192 h 674"/>
                  <a:gd name="T66" fmla="*/ 514 w 719"/>
                  <a:gd name="T67" fmla="*/ 157 h 674"/>
                  <a:gd name="T68" fmla="*/ 547 w 719"/>
                  <a:gd name="T69" fmla="*/ 233 h 674"/>
                  <a:gd name="T70" fmla="*/ 604 w 719"/>
                  <a:gd name="T71" fmla="*/ 304 h 674"/>
                  <a:gd name="T72" fmla="*/ 648 w 719"/>
                  <a:gd name="T73" fmla="*/ 307 h 674"/>
                  <a:gd name="T74" fmla="*/ 648 w 719"/>
                  <a:gd name="T75" fmla="*/ 485 h 674"/>
                  <a:gd name="T76" fmla="*/ 477 w 719"/>
                  <a:gd name="T77" fmla="*/ 269 h 674"/>
                  <a:gd name="T78" fmla="*/ 375 w 719"/>
                  <a:gd name="T79" fmla="*/ 240 h 674"/>
                  <a:gd name="T80" fmla="*/ 267 w 719"/>
                  <a:gd name="T81" fmla="*/ 265 h 674"/>
                  <a:gd name="T82" fmla="*/ 375 w 719"/>
                  <a:gd name="T83" fmla="*/ 226 h 674"/>
                  <a:gd name="T84" fmla="*/ 483 w 719"/>
                  <a:gd name="T85" fmla="*/ 265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19" h="674">
                    <a:moveTo>
                      <a:pt x="375" y="127"/>
                    </a:moveTo>
                    <a:cubicBezTo>
                      <a:pt x="410" y="127"/>
                      <a:pt x="439" y="98"/>
                      <a:pt x="439" y="63"/>
                    </a:cubicBezTo>
                    <a:cubicBezTo>
                      <a:pt x="439" y="28"/>
                      <a:pt x="410" y="0"/>
                      <a:pt x="375" y="0"/>
                    </a:cubicBezTo>
                    <a:cubicBezTo>
                      <a:pt x="340" y="0"/>
                      <a:pt x="312" y="28"/>
                      <a:pt x="312" y="63"/>
                    </a:cubicBezTo>
                    <a:cubicBezTo>
                      <a:pt x="312" y="98"/>
                      <a:pt x="340" y="127"/>
                      <a:pt x="375" y="127"/>
                    </a:cubicBezTo>
                    <a:close/>
                    <a:moveTo>
                      <a:pt x="375" y="14"/>
                    </a:moveTo>
                    <a:cubicBezTo>
                      <a:pt x="403" y="14"/>
                      <a:pt x="425" y="36"/>
                      <a:pt x="425" y="63"/>
                    </a:cubicBezTo>
                    <a:cubicBezTo>
                      <a:pt x="425" y="90"/>
                      <a:pt x="403" y="113"/>
                      <a:pt x="375" y="113"/>
                    </a:cubicBezTo>
                    <a:cubicBezTo>
                      <a:pt x="348" y="113"/>
                      <a:pt x="326" y="90"/>
                      <a:pt x="326" y="63"/>
                    </a:cubicBezTo>
                    <a:cubicBezTo>
                      <a:pt x="326" y="36"/>
                      <a:pt x="348" y="14"/>
                      <a:pt x="375" y="14"/>
                    </a:cubicBezTo>
                    <a:close/>
                    <a:moveTo>
                      <a:pt x="648" y="293"/>
                    </a:moveTo>
                    <a:cubicBezTo>
                      <a:pt x="614" y="293"/>
                      <a:pt x="614" y="293"/>
                      <a:pt x="614" y="293"/>
                    </a:cubicBezTo>
                    <a:cubicBezTo>
                      <a:pt x="601" y="270"/>
                      <a:pt x="583" y="249"/>
                      <a:pt x="561" y="230"/>
                    </a:cubicBezTo>
                    <a:cubicBezTo>
                      <a:pt x="562" y="194"/>
                      <a:pt x="558" y="148"/>
                      <a:pt x="519" y="143"/>
                    </a:cubicBezTo>
                    <a:cubicBezTo>
                      <a:pt x="499" y="141"/>
                      <a:pt x="478" y="152"/>
                      <a:pt x="458" y="177"/>
                    </a:cubicBezTo>
                    <a:cubicBezTo>
                      <a:pt x="431" y="169"/>
                      <a:pt x="404" y="166"/>
                      <a:pt x="375" y="166"/>
                    </a:cubicBezTo>
                    <a:cubicBezTo>
                      <a:pt x="290" y="166"/>
                      <a:pt x="214" y="195"/>
                      <a:pt x="167" y="246"/>
                    </a:cubicBezTo>
                    <a:cubicBezTo>
                      <a:pt x="133" y="283"/>
                      <a:pt x="114" y="330"/>
                      <a:pt x="111" y="385"/>
                    </a:cubicBezTo>
                    <a:cubicBezTo>
                      <a:pt x="96" y="385"/>
                      <a:pt x="96" y="385"/>
                      <a:pt x="96" y="385"/>
                    </a:cubicBezTo>
                    <a:cubicBezTo>
                      <a:pt x="51" y="385"/>
                      <a:pt x="14" y="348"/>
                      <a:pt x="14" y="303"/>
                    </a:cubicBezTo>
                    <a:cubicBezTo>
                      <a:pt x="14" y="258"/>
                      <a:pt x="51" y="221"/>
                      <a:pt x="96" y="221"/>
                    </a:cubicBezTo>
                    <a:cubicBezTo>
                      <a:pt x="100" y="221"/>
                      <a:pt x="103" y="218"/>
                      <a:pt x="103" y="214"/>
                    </a:cubicBezTo>
                    <a:cubicBezTo>
                      <a:pt x="103" y="210"/>
                      <a:pt x="100" y="207"/>
                      <a:pt x="96" y="207"/>
                    </a:cubicBezTo>
                    <a:cubicBezTo>
                      <a:pt x="43" y="207"/>
                      <a:pt x="0" y="250"/>
                      <a:pt x="0" y="303"/>
                    </a:cubicBezTo>
                    <a:cubicBezTo>
                      <a:pt x="0" y="356"/>
                      <a:pt x="43" y="399"/>
                      <a:pt x="96" y="399"/>
                    </a:cubicBezTo>
                    <a:cubicBezTo>
                      <a:pt x="110" y="399"/>
                      <a:pt x="110" y="399"/>
                      <a:pt x="110" y="399"/>
                    </a:cubicBezTo>
                    <a:cubicBezTo>
                      <a:pt x="110" y="409"/>
                      <a:pt x="111" y="419"/>
                      <a:pt x="111" y="429"/>
                    </a:cubicBezTo>
                    <a:cubicBezTo>
                      <a:pt x="115" y="470"/>
                      <a:pt x="137" y="511"/>
                      <a:pt x="176" y="549"/>
                    </a:cubicBezTo>
                    <a:cubicBezTo>
                      <a:pt x="172" y="561"/>
                      <a:pt x="172" y="561"/>
                      <a:pt x="172" y="561"/>
                    </a:cubicBezTo>
                    <a:cubicBezTo>
                      <a:pt x="157" y="605"/>
                      <a:pt x="181" y="654"/>
                      <a:pt x="225" y="669"/>
                    </a:cubicBezTo>
                    <a:cubicBezTo>
                      <a:pt x="234" y="672"/>
                      <a:pt x="243" y="674"/>
                      <a:pt x="252" y="674"/>
                    </a:cubicBezTo>
                    <a:cubicBezTo>
                      <a:pt x="286" y="674"/>
                      <a:pt x="317" y="653"/>
                      <a:pt x="330" y="623"/>
                    </a:cubicBezTo>
                    <a:cubicBezTo>
                      <a:pt x="361" y="627"/>
                      <a:pt x="391" y="627"/>
                      <a:pt x="421" y="622"/>
                    </a:cubicBezTo>
                    <a:cubicBezTo>
                      <a:pt x="435" y="653"/>
                      <a:pt x="465" y="674"/>
                      <a:pt x="499" y="674"/>
                    </a:cubicBezTo>
                    <a:cubicBezTo>
                      <a:pt x="499" y="674"/>
                      <a:pt x="499" y="674"/>
                      <a:pt x="499" y="674"/>
                    </a:cubicBezTo>
                    <a:cubicBezTo>
                      <a:pt x="509" y="674"/>
                      <a:pt x="518" y="672"/>
                      <a:pt x="527" y="669"/>
                    </a:cubicBezTo>
                    <a:cubicBezTo>
                      <a:pt x="571" y="654"/>
                      <a:pt x="595" y="605"/>
                      <a:pt x="580" y="561"/>
                    </a:cubicBezTo>
                    <a:cubicBezTo>
                      <a:pt x="575" y="548"/>
                      <a:pt x="575" y="548"/>
                      <a:pt x="575" y="548"/>
                    </a:cubicBezTo>
                    <a:cubicBezTo>
                      <a:pt x="590" y="533"/>
                      <a:pt x="603" y="517"/>
                      <a:pt x="614" y="499"/>
                    </a:cubicBezTo>
                    <a:cubicBezTo>
                      <a:pt x="648" y="499"/>
                      <a:pt x="648" y="499"/>
                      <a:pt x="648" y="499"/>
                    </a:cubicBezTo>
                    <a:cubicBezTo>
                      <a:pt x="688" y="499"/>
                      <a:pt x="719" y="455"/>
                      <a:pt x="719" y="396"/>
                    </a:cubicBezTo>
                    <a:cubicBezTo>
                      <a:pt x="719" y="338"/>
                      <a:pt x="688" y="293"/>
                      <a:pt x="648" y="293"/>
                    </a:cubicBezTo>
                    <a:close/>
                    <a:moveTo>
                      <a:pt x="648" y="485"/>
                    </a:moveTo>
                    <a:cubicBezTo>
                      <a:pt x="610" y="485"/>
                      <a:pt x="610" y="485"/>
                      <a:pt x="610" y="485"/>
                    </a:cubicBezTo>
                    <a:cubicBezTo>
                      <a:pt x="607" y="485"/>
                      <a:pt x="605" y="486"/>
                      <a:pt x="603" y="489"/>
                    </a:cubicBezTo>
                    <a:cubicBezTo>
                      <a:pt x="593" y="508"/>
                      <a:pt x="579" y="525"/>
                      <a:pt x="562" y="541"/>
                    </a:cubicBezTo>
                    <a:cubicBezTo>
                      <a:pt x="560" y="543"/>
                      <a:pt x="559" y="546"/>
                      <a:pt x="560" y="548"/>
                    </a:cubicBezTo>
                    <a:cubicBezTo>
                      <a:pt x="566" y="566"/>
                      <a:pt x="566" y="566"/>
                      <a:pt x="566" y="566"/>
                    </a:cubicBezTo>
                    <a:cubicBezTo>
                      <a:pt x="579" y="603"/>
                      <a:pt x="559" y="643"/>
                      <a:pt x="522" y="656"/>
                    </a:cubicBezTo>
                    <a:cubicBezTo>
                      <a:pt x="515" y="658"/>
                      <a:pt x="507" y="660"/>
                      <a:pt x="499" y="660"/>
                    </a:cubicBezTo>
                    <a:cubicBezTo>
                      <a:pt x="499" y="667"/>
                      <a:pt x="499" y="667"/>
                      <a:pt x="499" y="667"/>
                    </a:cubicBezTo>
                    <a:cubicBezTo>
                      <a:pt x="499" y="660"/>
                      <a:pt x="499" y="660"/>
                      <a:pt x="499" y="660"/>
                    </a:cubicBezTo>
                    <a:cubicBezTo>
                      <a:pt x="469" y="660"/>
                      <a:pt x="442" y="641"/>
                      <a:pt x="432" y="612"/>
                    </a:cubicBezTo>
                    <a:cubicBezTo>
                      <a:pt x="431" y="609"/>
                      <a:pt x="429" y="608"/>
                      <a:pt x="426" y="608"/>
                    </a:cubicBezTo>
                    <a:cubicBezTo>
                      <a:pt x="425" y="608"/>
                      <a:pt x="425" y="608"/>
                      <a:pt x="425" y="608"/>
                    </a:cubicBezTo>
                    <a:cubicBezTo>
                      <a:pt x="393" y="613"/>
                      <a:pt x="360" y="613"/>
                      <a:pt x="327" y="608"/>
                    </a:cubicBezTo>
                    <a:cubicBezTo>
                      <a:pt x="324" y="607"/>
                      <a:pt x="320" y="609"/>
                      <a:pt x="319" y="612"/>
                    </a:cubicBezTo>
                    <a:cubicBezTo>
                      <a:pt x="309" y="641"/>
                      <a:pt x="282" y="660"/>
                      <a:pt x="252" y="660"/>
                    </a:cubicBezTo>
                    <a:cubicBezTo>
                      <a:pt x="245" y="660"/>
                      <a:pt x="237" y="658"/>
                      <a:pt x="230" y="656"/>
                    </a:cubicBezTo>
                    <a:cubicBezTo>
                      <a:pt x="193" y="643"/>
                      <a:pt x="173" y="603"/>
                      <a:pt x="185" y="566"/>
                    </a:cubicBezTo>
                    <a:cubicBezTo>
                      <a:pt x="191" y="549"/>
                      <a:pt x="191" y="549"/>
                      <a:pt x="191" y="549"/>
                    </a:cubicBezTo>
                    <a:cubicBezTo>
                      <a:pt x="192" y="547"/>
                      <a:pt x="191" y="544"/>
                      <a:pt x="189" y="542"/>
                    </a:cubicBezTo>
                    <a:cubicBezTo>
                      <a:pt x="162" y="517"/>
                      <a:pt x="130" y="477"/>
                      <a:pt x="125" y="428"/>
                    </a:cubicBezTo>
                    <a:cubicBezTo>
                      <a:pt x="119" y="357"/>
                      <a:pt x="137" y="300"/>
                      <a:pt x="177" y="256"/>
                    </a:cubicBezTo>
                    <a:cubicBezTo>
                      <a:pt x="221" y="207"/>
                      <a:pt x="294" y="180"/>
                      <a:pt x="375" y="180"/>
                    </a:cubicBezTo>
                    <a:cubicBezTo>
                      <a:pt x="404" y="180"/>
                      <a:pt x="432" y="184"/>
                      <a:pt x="459" y="192"/>
                    </a:cubicBezTo>
                    <a:cubicBezTo>
                      <a:pt x="462" y="193"/>
                      <a:pt x="465" y="192"/>
                      <a:pt x="467" y="189"/>
                    </a:cubicBezTo>
                    <a:cubicBezTo>
                      <a:pt x="477" y="174"/>
                      <a:pt x="494" y="157"/>
                      <a:pt x="514" y="157"/>
                    </a:cubicBezTo>
                    <a:cubicBezTo>
                      <a:pt x="515" y="157"/>
                      <a:pt x="516" y="157"/>
                      <a:pt x="518" y="157"/>
                    </a:cubicBezTo>
                    <a:cubicBezTo>
                      <a:pt x="539" y="160"/>
                      <a:pt x="548" y="184"/>
                      <a:pt x="547" y="233"/>
                    </a:cubicBezTo>
                    <a:cubicBezTo>
                      <a:pt x="547" y="236"/>
                      <a:pt x="548" y="238"/>
                      <a:pt x="549" y="239"/>
                    </a:cubicBezTo>
                    <a:cubicBezTo>
                      <a:pt x="572" y="258"/>
                      <a:pt x="591" y="280"/>
                      <a:pt x="604" y="304"/>
                    </a:cubicBezTo>
                    <a:cubicBezTo>
                      <a:pt x="605" y="306"/>
                      <a:pt x="608" y="307"/>
                      <a:pt x="610" y="307"/>
                    </a:cubicBezTo>
                    <a:cubicBezTo>
                      <a:pt x="648" y="307"/>
                      <a:pt x="648" y="307"/>
                      <a:pt x="648" y="307"/>
                    </a:cubicBezTo>
                    <a:cubicBezTo>
                      <a:pt x="680" y="307"/>
                      <a:pt x="705" y="346"/>
                      <a:pt x="705" y="396"/>
                    </a:cubicBezTo>
                    <a:cubicBezTo>
                      <a:pt x="705" y="447"/>
                      <a:pt x="680" y="485"/>
                      <a:pt x="648" y="485"/>
                    </a:cubicBezTo>
                    <a:close/>
                    <a:moveTo>
                      <a:pt x="483" y="265"/>
                    </a:moveTo>
                    <a:cubicBezTo>
                      <a:pt x="482" y="268"/>
                      <a:pt x="480" y="269"/>
                      <a:pt x="477" y="269"/>
                    </a:cubicBezTo>
                    <a:cubicBezTo>
                      <a:pt x="476" y="269"/>
                      <a:pt x="475" y="268"/>
                      <a:pt x="474" y="268"/>
                    </a:cubicBezTo>
                    <a:cubicBezTo>
                      <a:pt x="445" y="250"/>
                      <a:pt x="411" y="240"/>
                      <a:pt x="375" y="240"/>
                    </a:cubicBezTo>
                    <a:cubicBezTo>
                      <a:pt x="340" y="240"/>
                      <a:pt x="306" y="250"/>
                      <a:pt x="277" y="268"/>
                    </a:cubicBezTo>
                    <a:cubicBezTo>
                      <a:pt x="274" y="270"/>
                      <a:pt x="269" y="269"/>
                      <a:pt x="267" y="265"/>
                    </a:cubicBezTo>
                    <a:cubicBezTo>
                      <a:pt x="265" y="262"/>
                      <a:pt x="266" y="258"/>
                      <a:pt x="270" y="256"/>
                    </a:cubicBezTo>
                    <a:cubicBezTo>
                      <a:pt x="301" y="236"/>
                      <a:pt x="337" y="226"/>
                      <a:pt x="375" y="226"/>
                    </a:cubicBezTo>
                    <a:cubicBezTo>
                      <a:pt x="414" y="226"/>
                      <a:pt x="450" y="236"/>
                      <a:pt x="481" y="256"/>
                    </a:cubicBezTo>
                    <a:cubicBezTo>
                      <a:pt x="484" y="258"/>
                      <a:pt x="485" y="262"/>
                      <a:pt x="483" y="2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C71AFB6A-AFA9-D31B-5D78-C1B09AAFCCB2}"/>
                </a:ext>
              </a:extLst>
            </p:cNvPr>
            <p:cNvCxnSpPr>
              <a:cxnSpLocks/>
            </p:cNvCxnSpPr>
            <p:nvPr/>
          </p:nvCxnSpPr>
          <p:spPr>
            <a:xfrm>
              <a:off x="1181862" y="2346066"/>
              <a:ext cx="4342245" cy="0"/>
            </a:xfrm>
            <a:prstGeom prst="line">
              <a:avLst/>
            </a:prstGeom>
            <a:ln>
              <a:solidFill>
                <a:srgbClr val="BC2D5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B6C78A0A-17C1-A14D-ABD3-7F4329A1D5C4}"/>
              </a:ext>
            </a:extLst>
          </p:cNvPr>
          <p:cNvGrpSpPr/>
          <p:nvPr/>
        </p:nvGrpSpPr>
        <p:grpSpPr>
          <a:xfrm>
            <a:off x="540971" y="2631116"/>
            <a:ext cx="10455776" cy="1344365"/>
            <a:chOff x="540971" y="3286896"/>
            <a:chExt cx="10455776" cy="1344365"/>
          </a:xfrm>
        </p:grpSpPr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E8156FD4-7E2D-DF6D-967E-40FDA5317F5D}"/>
                </a:ext>
              </a:extLst>
            </p:cNvPr>
            <p:cNvSpPr txBox="1"/>
            <p:nvPr/>
          </p:nvSpPr>
          <p:spPr>
            <a:xfrm>
              <a:off x="1097279" y="3286896"/>
              <a:ext cx="52850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buClr>
                  <a:schemeClr val="dk1"/>
                </a:buClr>
                <a:buSzPts val="1218"/>
                <a:buNone/>
                <a:defRPr sz="1800" b="1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1pPr>
              <a:lvl2pPr marL="0" indent="0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2pPr>
              <a:lvl3pPr marL="13716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 sz="16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3pPr>
              <a:lvl4pPr marL="18288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4pPr>
              <a:lvl5pPr marL="22860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5pPr>
              <a:lvl6pPr marL="27432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6pPr>
              <a:lvl7pPr marL="32004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7pPr>
              <a:lvl8pPr marL="36576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8pPr>
              <a:lvl9pPr marL="41148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dirty="0" err="1">
                  <a:latin typeface="+mn-lt"/>
                </a:rPr>
                <a:t>Prospettiva</a:t>
              </a:r>
              <a:r>
                <a:rPr dirty="0">
                  <a:latin typeface="+mn-lt"/>
                </a:rPr>
                <a:t> di </a:t>
              </a:r>
              <a:r>
                <a:rPr dirty="0" err="1">
                  <a:latin typeface="+mn-lt"/>
                </a:rPr>
                <a:t>crescita</a:t>
              </a:r>
              <a:r>
                <a:rPr dirty="0">
                  <a:latin typeface="+mn-lt"/>
                </a:rPr>
                <a:t> </a:t>
              </a:r>
              <a:r>
                <a:rPr dirty="0" err="1">
                  <a:latin typeface="+mn-lt"/>
                </a:rPr>
                <a:t>futura</a:t>
              </a:r>
              <a:endParaRPr dirty="0">
                <a:latin typeface="+mn-lt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2A844358-B5C4-F7EA-4F5F-505A0BE7C3BB}"/>
                </a:ext>
              </a:extLst>
            </p:cNvPr>
            <p:cNvSpPr txBox="1">
              <a:spLocks/>
            </p:cNvSpPr>
            <p:nvPr/>
          </p:nvSpPr>
          <p:spPr>
            <a:xfrm>
              <a:off x="1210490" y="3717509"/>
              <a:ext cx="9786257" cy="913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lnSpc>
                  <a:spcPct val="150000"/>
                </a:lnSpc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1pPr>
              <a:lvl2pPr marL="0" indent="0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2pPr>
              <a:lvl3pPr marL="13716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 sz="16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3pPr>
              <a:lvl4pPr marL="18288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4pPr>
              <a:lvl5pPr marL="22860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5pPr>
              <a:lvl6pPr marL="27432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6pPr>
              <a:lvl7pPr marL="32004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7pPr>
              <a:lvl8pPr marL="36576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8pPr>
              <a:lvl9pPr marL="41148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sz="1600" dirty="0">
                  <a:latin typeface="+mn-lt"/>
                </a:rPr>
                <a:t>Se </a:t>
              </a:r>
              <a:r>
                <a:rPr lang="it-IT" sz="1600" dirty="0">
                  <a:latin typeface="+mn-lt"/>
                </a:rPr>
                <a:t>in futuro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l’impresa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decidesse</a:t>
              </a:r>
              <a:r>
                <a:rPr sz="1600" dirty="0">
                  <a:latin typeface="+mn-lt"/>
                </a:rPr>
                <a:t> di </a:t>
              </a:r>
              <a:r>
                <a:rPr sz="1600" b="1" dirty="0" err="1">
                  <a:latin typeface="+mn-lt"/>
                </a:rPr>
                <a:t>crescere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ulteriormente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tramite</a:t>
              </a:r>
              <a:r>
                <a:rPr sz="1600" dirty="0">
                  <a:latin typeface="+mn-lt"/>
                </a:rPr>
                <a:t> un </a:t>
              </a:r>
              <a:r>
                <a:rPr sz="1600" b="1" dirty="0" err="1">
                  <a:latin typeface="+mn-lt"/>
                </a:rPr>
                <a:t>aumento</a:t>
              </a:r>
              <a:r>
                <a:rPr sz="1600" b="1" dirty="0">
                  <a:latin typeface="+mn-lt"/>
                </a:rPr>
                <a:t> di </a:t>
              </a:r>
              <a:r>
                <a:rPr sz="1600" b="1" dirty="0" err="1">
                  <a:latin typeface="+mn-lt"/>
                </a:rPr>
                <a:t>capitale</a:t>
              </a:r>
              <a:r>
                <a:rPr sz="1600" dirty="0">
                  <a:latin typeface="+mn-lt"/>
                </a:rPr>
                <a:t>, </a:t>
              </a:r>
              <a:r>
                <a:rPr sz="1600" dirty="0" err="1">
                  <a:latin typeface="+mn-lt"/>
                </a:rPr>
                <a:t>potrebbe</a:t>
              </a:r>
              <a:r>
                <a:rPr sz="1600" dirty="0">
                  <a:latin typeface="+mn-lt"/>
                </a:rPr>
                <a:t> far leva </a:t>
              </a:r>
              <a:r>
                <a:rPr sz="1600" dirty="0" err="1">
                  <a:latin typeface="+mn-lt"/>
                </a:rPr>
                <a:t>su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questa</a:t>
              </a:r>
              <a:r>
                <a:rPr sz="1600" dirty="0">
                  <a:latin typeface="+mn-lt"/>
                </a:rPr>
                <a:t> </a:t>
              </a:r>
              <a:r>
                <a:rPr sz="1600" b="1" dirty="0">
                  <a:latin typeface="+mn-lt"/>
                </a:rPr>
                <a:t>base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consolidata</a:t>
              </a:r>
              <a:r>
                <a:rPr sz="1600" dirty="0">
                  <a:latin typeface="+mn-lt"/>
                </a:rPr>
                <a:t>, </a:t>
              </a:r>
              <a:r>
                <a:rPr sz="1600" dirty="0" err="1">
                  <a:latin typeface="+mn-lt"/>
                </a:rPr>
                <a:t>anche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attraverso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strumenti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innovativi</a:t>
              </a:r>
              <a:r>
                <a:rPr sz="1600" dirty="0">
                  <a:latin typeface="+mn-lt"/>
                </a:rPr>
                <a:t> come </a:t>
              </a:r>
              <a:r>
                <a:rPr sz="1600" b="1" dirty="0" err="1">
                  <a:latin typeface="+mn-lt"/>
                </a:rPr>
                <a:t>l’equity</a:t>
              </a:r>
              <a:r>
                <a:rPr sz="1600" b="1" dirty="0">
                  <a:latin typeface="+mn-lt"/>
                </a:rPr>
                <a:t> </a:t>
              </a:r>
              <a:r>
                <a:rPr sz="1600" b="1" dirty="0" err="1">
                  <a:latin typeface="+mn-lt"/>
                </a:rPr>
                <a:t>crowdfundin</a:t>
              </a:r>
              <a:r>
                <a:rPr lang="it-IT" sz="1600" b="1" dirty="0">
                  <a:latin typeface="+mn-lt"/>
                </a:rPr>
                <a:t>g</a:t>
              </a:r>
              <a:r>
                <a:rPr sz="1600" b="1" dirty="0">
                  <a:latin typeface="+mn-lt"/>
                </a:rPr>
                <a:t>.</a:t>
              </a:r>
              <a:r>
                <a:rPr lang="it-IT" sz="1600" b="1" dirty="0">
                  <a:latin typeface="+mn-lt"/>
                </a:rPr>
                <a:t>   </a:t>
              </a:r>
              <a:endParaRPr sz="1600" b="1" dirty="0">
                <a:latin typeface="+mn-lt"/>
              </a:endParaRPr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3D0609F-356B-B876-8500-C3F234ADC549}"/>
                </a:ext>
              </a:extLst>
            </p:cNvPr>
            <p:cNvGrpSpPr/>
            <p:nvPr/>
          </p:nvGrpSpPr>
          <p:grpSpPr>
            <a:xfrm>
              <a:off x="540971" y="3577656"/>
              <a:ext cx="540000" cy="540000"/>
              <a:chOff x="540971" y="3577656"/>
              <a:chExt cx="540000" cy="540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596C601A-60EC-AFBB-D425-5300566525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971" y="3577656"/>
                <a:ext cx="540000" cy="540000"/>
              </a:xfrm>
              <a:prstGeom prst="ellipse">
                <a:avLst/>
              </a:prstGeom>
              <a:solidFill>
                <a:srgbClr val="2C48C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6" name="Freeform 113">
                <a:extLst>
                  <a:ext uri="{FF2B5EF4-FFF2-40B4-BE49-F238E27FC236}">
                    <a16:creationId xmlns:a16="http://schemas.microsoft.com/office/drawing/2014/main" id="{DE806F72-DB98-3289-BCCE-715031FBC0F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30971" y="3671803"/>
                <a:ext cx="360000" cy="351707"/>
              </a:xfrm>
              <a:custGeom>
                <a:avLst/>
                <a:gdLst>
                  <a:gd name="T0" fmla="*/ 530 w 582"/>
                  <a:gd name="T1" fmla="*/ 0 h 569"/>
                  <a:gd name="T2" fmla="*/ 237 w 582"/>
                  <a:gd name="T3" fmla="*/ 196 h 569"/>
                  <a:gd name="T4" fmla="*/ 44 w 582"/>
                  <a:gd name="T5" fmla="*/ 285 h 569"/>
                  <a:gd name="T6" fmla="*/ 52 w 582"/>
                  <a:gd name="T7" fmla="*/ 295 h 569"/>
                  <a:gd name="T8" fmla="*/ 138 w 582"/>
                  <a:gd name="T9" fmla="*/ 305 h 569"/>
                  <a:gd name="T10" fmla="*/ 109 w 582"/>
                  <a:gd name="T11" fmla="*/ 362 h 569"/>
                  <a:gd name="T12" fmla="*/ 197 w 582"/>
                  <a:gd name="T13" fmla="*/ 466 h 569"/>
                  <a:gd name="T14" fmla="*/ 238 w 582"/>
                  <a:gd name="T15" fmla="*/ 432 h 569"/>
                  <a:gd name="T16" fmla="*/ 265 w 582"/>
                  <a:gd name="T17" fmla="*/ 432 h 569"/>
                  <a:gd name="T18" fmla="*/ 275 w 582"/>
                  <a:gd name="T19" fmla="*/ 518 h 569"/>
                  <a:gd name="T20" fmla="*/ 282 w 582"/>
                  <a:gd name="T21" fmla="*/ 527 h 569"/>
                  <a:gd name="T22" fmla="*/ 366 w 582"/>
                  <a:gd name="T23" fmla="*/ 454 h 569"/>
                  <a:gd name="T24" fmla="*/ 481 w 582"/>
                  <a:gd name="T25" fmla="*/ 235 h 569"/>
                  <a:gd name="T26" fmla="*/ 63 w 582"/>
                  <a:gd name="T27" fmla="*/ 278 h 569"/>
                  <a:gd name="T28" fmla="*/ 225 w 582"/>
                  <a:gd name="T29" fmla="*/ 210 h 569"/>
                  <a:gd name="T30" fmla="*/ 63 w 582"/>
                  <a:gd name="T31" fmla="*/ 278 h 569"/>
                  <a:gd name="T32" fmla="*/ 149 w 582"/>
                  <a:gd name="T33" fmla="*/ 421 h 569"/>
                  <a:gd name="T34" fmla="*/ 145 w 582"/>
                  <a:gd name="T35" fmla="*/ 345 h 569"/>
                  <a:gd name="T36" fmla="*/ 225 w 582"/>
                  <a:gd name="T37" fmla="*/ 425 h 569"/>
                  <a:gd name="T38" fmla="*/ 353 w 582"/>
                  <a:gd name="T39" fmla="*/ 449 h 569"/>
                  <a:gd name="T40" fmla="*/ 285 w 582"/>
                  <a:gd name="T41" fmla="*/ 414 h 569"/>
                  <a:gd name="T42" fmla="*/ 353 w 582"/>
                  <a:gd name="T43" fmla="*/ 449 h 569"/>
                  <a:gd name="T44" fmla="*/ 271 w 582"/>
                  <a:gd name="T45" fmla="*/ 407 h 569"/>
                  <a:gd name="T46" fmla="*/ 254 w 582"/>
                  <a:gd name="T47" fmla="*/ 422 h 569"/>
                  <a:gd name="T48" fmla="*/ 149 w 582"/>
                  <a:gd name="T49" fmla="*/ 314 h 569"/>
                  <a:gd name="T50" fmla="*/ 163 w 582"/>
                  <a:gd name="T51" fmla="*/ 298 h 569"/>
                  <a:gd name="T52" fmla="*/ 530 w 582"/>
                  <a:gd name="T53" fmla="*/ 14 h 569"/>
                  <a:gd name="T54" fmla="*/ 472 w 582"/>
                  <a:gd name="T55" fmla="*/ 225 h 569"/>
                  <a:gd name="T56" fmla="*/ 396 w 582"/>
                  <a:gd name="T57" fmla="*/ 126 h 569"/>
                  <a:gd name="T58" fmla="*/ 363 w 582"/>
                  <a:gd name="T59" fmla="*/ 207 h 569"/>
                  <a:gd name="T60" fmla="*/ 430 w 582"/>
                  <a:gd name="T61" fmla="*/ 207 h 569"/>
                  <a:gd name="T62" fmla="*/ 396 w 582"/>
                  <a:gd name="T63" fmla="*/ 126 h 569"/>
                  <a:gd name="T64" fmla="*/ 396 w 582"/>
                  <a:gd name="T65" fmla="*/ 207 h 569"/>
                  <a:gd name="T66" fmla="*/ 373 w 582"/>
                  <a:gd name="T67" fmla="*/ 150 h 569"/>
                  <a:gd name="T68" fmla="*/ 420 w 582"/>
                  <a:gd name="T69" fmla="*/ 150 h 569"/>
                  <a:gd name="T70" fmla="*/ 149 w 582"/>
                  <a:gd name="T71" fmla="*/ 468 h 569"/>
                  <a:gd name="T72" fmla="*/ 53 w 582"/>
                  <a:gd name="T73" fmla="*/ 560 h 569"/>
                  <a:gd name="T74" fmla="*/ 8 w 582"/>
                  <a:gd name="T75" fmla="*/ 569 h 569"/>
                  <a:gd name="T76" fmla="*/ 1 w 582"/>
                  <a:gd name="T77" fmla="*/ 560 h 569"/>
                  <a:gd name="T78" fmla="*/ 38 w 582"/>
                  <a:gd name="T79" fmla="*/ 442 h 569"/>
                  <a:gd name="T80" fmla="*/ 107 w 582"/>
                  <a:gd name="T81" fmla="*/ 430 h 569"/>
                  <a:gd name="T82" fmla="*/ 48 w 582"/>
                  <a:gd name="T83" fmla="*/ 452 h 569"/>
                  <a:gd name="T84" fmla="*/ 18 w 582"/>
                  <a:gd name="T85" fmla="*/ 552 h 569"/>
                  <a:gd name="T86" fmla="*/ 118 w 582"/>
                  <a:gd name="T87" fmla="*/ 522 h 569"/>
                  <a:gd name="T88" fmla="*/ 140 w 582"/>
                  <a:gd name="T89" fmla="*/ 463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82" h="569">
                    <a:moveTo>
                      <a:pt x="562" y="8"/>
                    </a:moveTo>
                    <a:cubicBezTo>
                      <a:pt x="556" y="3"/>
                      <a:pt x="546" y="0"/>
                      <a:pt x="530" y="0"/>
                    </a:cubicBezTo>
                    <a:cubicBezTo>
                      <a:pt x="493" y="0"/>
                      <a:pt x="405" y="19"/>
                      <a:pt x="335" y="89"/>
                    </a:cubicBezTo>
                    <a:cubicBezTo>
                      <a:pt x="237" y="196"/>
                      <a:pt x="237" y="196"/>
                      <a:pt x="237" y="196"/>
                    </a:cubicBezTo>
                    <a:cubicBezTo>
                      <a:pt x="221" y="195"/>
                      <a:pt x="153" y="191"/>
                      <a:pt x="117" y="205"/>
                    </a:cubicBezTo>
                    <a:cubicBezTo>
                      <a:pt x="74" y="220"/>
                      <a:pt x="45" y="283"/>
                      <a:pt x="44" y="285"/>
                    </a:cubicBezTo>
                    <a:cubicBezTo>
                      <a:pt x="42" y="288"/>
                      <a:pt x="43" y="291"/>
                      <a:pt x="45" y="293"/>
                    </a:cubicBezTo>
                    <a:cubicBezTo>
                      <a:pt x="46" y="295"/>
                      <a:pt x="49" y="296"/>
                      <a:pt x="52" y="295"/>
                    </a:cubicBezTo>
                    <a:cubicBezTo>
                      <a:pt x="90" y="283"/>
                      <a:pt x="128" y="292"/>
                      <a:pt x="145" y="297"/>
                    </a:cubicBezTo>
                    <a:cubicBezTo>
                      <a:pt x="138" y="305"/>
                      <a:pt x="138" y="305"/>
                      <a:pt x="138" y="305"/>
                    </a:cubicBezTo>
                    <a:cubicBezTo>
                      <a:pt x="133" y="311"/>
                      <a:pt x="134" y="321"/>
                      <a:pt x="138" y="332"/>
                    </a:cubicBezTo>
                    <a:cubicBezTo>
                      <a:pt x="109" y="362"/>
                      <a:pt x="109" y="362"/>
                      <a:pt x="109" y="362"/>
                    </a:cubicBezTo>
                    <a:cubicBezTo>
                      <a:pt x="96" y="376"/>
                      <a:pt x="115" y="407"/>
                      <a:pt x="139" y="431"/>
                    </a:cubicBezTo>
                    <a:cubicBezTo>
                      <a:pt x="158" y="449"/>
                      <a:pt x="181" y="466"/>
                      <a:pt x="197" y="466"/>
                    </a:cubicBezTo>
                    <a:cubicBezTo>
                      <a:pt x="201" y="466"/>
                      <a:pt x="205" y="464"/>
                      <a:pt x="208" y="461"/>
                    </a:cubicBezTo>
                    <a:cubicBezTo>
                      <a:pt x="238" y="432"/>
                      <a:pt x="238" y="432"/>
                      <a:pt x="238" y="432"/>
                    </a:cubicBezTo>
                    <a:cubicBezTo>
                      <a:pt x="244" y="434"/>
                      <a:pt x="250" y="436"/>
                      <a:pt x="254" y="436"/>
                    </a:cubicBezTo>
                    <a:cubicBezTo>
                      <a:pt x="260" y="436"/>
                      <a:pt x="263" y="433"/>
                      <a:pt x="265" y="432"/>
                    </a:cubicBezTo>
                    <a:cubicBezTo>
                      <a:pt x="274" y="424"/>
                      <a:pt x="274" y="424"/>
                      <a:pt x="274" y="424"/>
                    </a:cubicBezTo>
                    <a:cubicBezTo>
                      <a:pt x="279" y="442"/>
                      <a:pt x="287" y="480"/>
                      <a:pt x="275" y="518"/>
                    </a:cubicBezTo>
                    <a:cubicBezTo>
                      <a:pt x="275" y="521"/>
                      <a:pt x="275" y="524"/>
                      <a:pt x="277" y="526"/>
                    </a:cubicBezTo>
                    <a:cubicBezTo>
                      <a:pt x="279" y="527"/>
                      <a:pt x="280" y="527"/>
                      <a:pt x="282" y="527"/>
                    </a:cubicBezTo>
                    <a:cubicBezTo>
                      <a:pt x="283" y="527"/>
                      <a:pt x="284" y="527"/>
                      <a:pt x="285" y="527"/>
                    </a:cubicBezTo>
                    <a:cubicBezTo>
                      <a:pt x="288" y="526"/>
                      <a:pt x="350" y="496"/>
                      <a:pt x="366" y="454"/>
                    </a:cubicBezTo>
                    <a:cubicBezTo>
                      <a:pt x="379" y="417"/>
                      <a:pt x="375" y="349"/>
                      <a:pt x="374" y="333"/>
                    </a:cubicBezTo>
                    <a:cubicBezTo>
                      <a:pt x="481" y="235"/>
                      <a:pt x="481" y="235"/>
                      <a:pt x="481" y="235"/>
                    </a:cubicBezTo>
                    <a:cubicBezTo>
                      <a:pt x="565" y="151"/>
                      <a:pt x="582" y="28"/>
                      <a:pt x="562" y="8"/>
                    </a:cubicBezTo>
                    <a:close/>
                    <a:moveTo>
                      <a:pt x="63" y="278"/>
                    </a:moveTo>
                    <a:cubicBezTo>
                      <a:pt x="74" y="259"/>
                      <a:pt x="95" y="227"/>
                      <a:pt x="121" y="218"/>
                    </a:cubicBezTo>
                    <a:cubicBezTo>
                      <a:pt x="150" y="207"/>
                      <a:pt x="200" y="208"/>
                      <a:pt x="225" y="210"/>
                    </a:cubicBezTo>
                    <a:cubicBezTo>
                      <a:pt x="156" y="286"/>
                      <a:pt x="156" y="286"/>
                      <a:pt x="156" y="286"/>
                    </a:cubicBezTo>
                    <a:cubicBezTo>
                      <a:pt x="143" y="281"/>
                      <a:pt x="105" y="270"/>
                      <a:pt x="63" y="278"/>
                    </a:cubicBezTo>
                    <a:close/>
                    <a:moveTo>
                      <a:pt x="199" y="451"/>
                    </a:moveTo>
                    <a:cubicBezTo>
                      <a:pt x="195" y="454"/>
                      <a:pt x="174" y="446"/>
                      <a:pt x="149" y="421"/>
                    </a:cubicBezTo>
                    <a:cubicBezTo>
                      <a:pt x="124" y="396"/>
                      <a:pt x="116" y="375"/>
                      <a:pt x="119" y="372"/>
                    </a:cubicBezTo>
                    <a:cubicBezTo>
                      <a:pt x="145" y="345"/>
                      <a:pt x="145" y="345"/>
                      <a:pt x="145" y="345"/>
                    </a:cubicBezTo>
                    <a:cubicBezTo>
                      <a:pt x="155" y="361"/>
                      <a:pt x="169" y="377"/>
                      <a:pt x="181" y="389"/>
                    </a:cubicBezTo>
                    <a:cubicBezTo>
                      <a:pt x="196" y="404"/>
                      <a:pt x="212" y="417"/>
                      <a:pt x="225" y="425"/>
                    </a:cubicBezTo>
                    <a:lnTo>
                      <a:pt x="199" y="451"/>
                    </a:lnTo>
                    <a:close/>
                    <a:moveTo>
                      <a:pt x="353" y="449"/>
                    </a:moveTo>
                    <a:cubicBezTo>
                      <a:pt x="343" y="475"/>
                      <a:pt x="311" y="496"/>
                      <a:pt x="293" y="507"/>
                    </a:cubicBezTo>
                    <a:cubicBezTo>
                      <a:pt x="301" y="465"/>
                      <a:pt x="290" y="427"/>
                      <a:pt x="285" y="414"/>
                    </a:cubicBezTo>
                    <a:cubicBezTo>
                      <a:pt x="361" y="345"/>
                      <a:pt x="361" y="345"/>
                      <a:pt x="361" y="345"/>
                    </a:cubicBezTo>
                    <a:cubicBezTo>
                      <a:pt x="362" y="370"/>
                      <a:pt x="363" y="421"/>
                      <a:pt x="353" y="449"/>
                    </a:cubicBezTo>
                    <a:close/>
                    <a:moveTo>
                      <a:pt x="273" y="406"/>
                    </a:moveTo>
                    <a:cubicBezTo>
                      <a:pt x="272" y="406"/>
                      <a:pt x="272" y="407"/>
                      <a:pt x="271" y="407"/>
                    </a:cubicBezTo>
                    <a:cubicBezTo>
                      <a:pt x="256" y="421"/>
                      <a:pt x="256" y="421"/>
                      <a:pt x="256" y="421"/>
                    </a:cubicBezTo>
                    <a:cubicBezTo>
                      <a:pt x="256" y="421"/>
                      <a:pt x="255" y="422"/>
                      <a:pt x="254" y="422"/>
                    </a:cubicBezTo>
                    <a:cubicBezTo>
                      <a:pt x="244" y="422"/>
                      <a:pt x="219" y="407"/>
                      <a:pt x="191" y="379"/>
                    </a:cubicBezTo>
                    <a:cubicBezTo>
                      <a:pt x="158" y="346"/>
                      <a:pt x="146" y="319"/>
                      <a:pt x="149" y="314"/>
                    </a:cubicBezTo>
                    <a:cubicBezTo>
                      <a:pt x="162" y="299"/>
                      <a:pt x="162" y="299"/>
                      <a:pt x="162" y="299"/>
                    </a:cubicBezTo>
                    <a:cubicBezTo>
                      <a:pt x="163" y="299"/>
                      <a:pt x="163" y="299"/>
                      <a:pt x="163" y="298"/>
                    </a:cubicBezTo>
                    <a:cubicBezTo>
                      <a:pt x="345" y="98"/>
                      <a:pt x="345" y="98"/>
                      <a:pt x="345" y="98"/>
                    </a:cubicBezTo>
                    <a:cubicBezTo>
                      <a:pt x="407" y="37"/>
                      <a:pt x="490" y="14"/>
                      <a:pt x="530" y="14"/>
                    </a:cubicBezTo>
                    <a:cubicBezTo>
                      <a:pt x="544" y="14"/>
                      <a:pt x="550" y="17"/>
                      <a:pt x="552" y="18"/>
                    </a:cubicBezTo>
                    <a:cubicBezTo>
                      <a:pt x="565" y="31"/>
                      <a:pt x="552" y="144"/>
                      <a:pt x="472" y="225"/>
                    </a:cubicBezTo>
                    <a:lnTo>
                      <a:pt x="273" y="406"/>
                    </a:lnTo>
                    <a:close/>
                    <a:moveTo>
                      <a:pt x="396" y="126"/>
                    </a:moveTo>
                    <a:cubicBezTo>
                      <a:pt x="384" y="126"/>
                      <a:pt x="372" y="131"/>
                      <a:pt x="363" y="140"/>
                    </a:cubicBezTo>
                    <a:cubicBezTo>
                      <a:pt x="344" y="158"/>
                      <a:pt x="344" y="189"/>
                      <a:pt x="363" y="207"/>
                    </a:cubicBezTo>
                    <a:cubicBezTo>
                      <a:pt x="372" y="216"/>
                      <a:pt x="384" y="221"/>
                      <a:pt x="396" y="221"/>
                    </a:cubicBezTo>
                    <a:cubicBezTo>
                      <a:pt x="409" y="221"/>
                      <a:pt x="421" y="216"/>
                      <a:pt x="430" y="207"/>
                    </a:cubicBezTo>
                    <a:cubicBezTo>
                      <a:pt x="449" y="189"/>
                      <a:pt x="449" y="158"/>
                      <a:pt x="430" y="140"/>
                    </a:cubicBezTo>
                    <a:cubicBezTo>
                      <a:pt x="421" y="131"/>
                      <a:pt x="409" y="126"/>
                      <a:pt x="396" y="126"/>
                    </a:cubicBezTo>
                    <a:close/>
                    <a:moveTo>
                      <a:pt x="420" y="197"/>
                    </a:moveTo>
                    <a:cubicBezTo>
                      <a:pt x="414" y="204"/>
                      <a:pt x="405" y="207"/>
                      <a:pt x="396" y="207"/>
                    </a:cubicBezTo>
                    <a:cubicBezTo>
                      <a:pt x="387" y="207"/>
                      <a:pt x="379" y="204"/>
                      <a:pt x="373" y="197"/>
                    </a:cubicBezTo>
                    <a:cubicBezTo>
                      <a:pt x="359" y="184"/>
                      <a:pt x="359" y="163"/>
                      <a:pt x="373" y="150"/>
                    </a:cubicBezTo>
                    <a:cubicBezTo>
                      <a:pt x="379" y="143"/>
                      <a:pt x="387" y="140"/>
                      <a:pt x="396" y="140"/>
                    </a:cubicBezTo>
                    <a:cubicBezTo>
                      <a:pt x="405" y="140"/>
                      <a:pt x="414" y="143"/>
                      <a:pt x="420" y="150"/>
                    </a:cubicBezTo>
                    <a:cubicBezTo>
                      <a:pt x="433" y="163"/>
                      <a:pt x="433" y="184"/>
                      <a:pt x="420" y="197"/>
                    </a:cubicBezTo>
                    <a:close/>
                    <a:moveTo>
                      <a:pt x="149" y="468"/>
                    </a:moveTo>
                    <a:cubicBezTo>
                      <a:pt x="154" y="490"/>
                      <a:pt x="147" y="513"/>
                      <a:pt x="128" y="532"/>
                    </a:cubicBezTo>
                    <a:cubicBezTo>
                      <a:pt x="108" y="552"/>
                      <a:pt x="80" y="556"/>
                      <a:pt x="53" y="560"/>
                    </a:cubicBezTo>
                    <a:cubicBezTo>
                      <a:pt x="38" y="562"/>
                      <a:pt x="23" y="564"/>
                      <a:pt x="10" y="569"/>
                    </a:cubicBezTo>
                    <a:cubicBezTo>
                      <a:pt x="9" y="569"/>
                      <a:pt x="9" y="569"/>
                      <a:pt x="8" y="569"/>
                    </a:cubicBezTo>
                    <a:cubicBezTo>
                      <a:pt x="6" y="569"/>
                      <a:pt x="4" y="569"/>
                      <a:pt x="3" y="567"/>
                    </a:cubicBezTo>
                    <a:cubicBezTo>
                      <a:pt x="1" y="566"/>
                      <a:pt x="0" y="563"/>
                      <a:pt x="1" y="560"/>
                    </a:cubicBezTo>
                    <a:cubicBezTo>
                      <a:pt x="4" y="549"/>
                      <a:pt x="6" y="536"/>
                      <a:pt x="8" y="523"/>
                    </a:cubicBezTo>
                    <a:cubicBezTo>
                      <a:pt x="13" y="494"/>
                      <a:pt x="17" y="463"/>
                      <a:pt x="38" y="442"/>
                    </a:cubicBezTo>
                    <a:cubicBezTo>
                      <a:pt x="57" y="423"/>
                      <a:pt x="80" y="416"/>
                      <a:pt x="102" y="422"/>
                    </a:cubicBezTo>
                    <a:cubicBezTo>
                      <a:pt x="105" y="423"/>
                      <a:pt x="108" y="426"/>
                      <a:pt x="107" y="430"/>
                    </a:cubicBezTo>
                    <a:cubicBezTo>
                      <a:pt x="106" y="434"/>
                      <a:pt x="102" y="436"/>
                      <a:pt x="98" y="435"/>
                    </a:cubicBezTo>
                    <a:cubicBezTo>
                      <a:pt x="81" y="431"/>
                      <a:pt x="64" y="436"/>
                      <a:pt x="48" y="452"/>
                    </a:cubicBezTo>
                    <a:cubicBezTo>
                      <a:pt x="30" y="470"/>
                      <a:pt x="26" y="498"/>
                      <a:pt x="22" y="525"/>
                    </a:cubicBezTo>
                    <a:cubicBezTo>
                      <a:pt x="21" y="534"/>
                      <a:pt x="19" y="543"/>
                      <a:pt x="18" y="552"/>
                    </a:cubicBezTo>
                    <a:cubicBezTo>
                      <a:pt x="29" y="549"/>
                      <a:pt x="40" y="547"/>
                      <a:pt x="51" y="546"/>
                    </a:cubicBezTo>
                    <a:cubicBezTo>
                      <a:pt x="77" y="542"/>
                      <a:pt x="101" y="538"/>
                      <a:pt x="118" y="522"/>
                    </a:cubicBezTo>
                    <a:cubicBezTo>
                      <a:pt x="134" y="506"/>
                      <a:pt x="140" y="489"/>
                      <a:pt x="135" y="472"/>
                    </a:cubicBezTo>
                    <a:cubicBezTo>
                      <a:pt x="134" y="468"/>
                      <a:pt x="136" y="464"/>
                      <a:pt x="140" y="463"/>
                    </a:cubicBezTo>
                    <a:cubicBezTo>
                      <a:pt x="144" y="462"/>
                      <a:pt x="148" y="465"/>
                      <a:pt x="149" y="4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19" name="Connettore 1 18">
              <a:extLst>
                <a:ext uri="{FF2B5EF4-FFF2-40B4-BE49-F238E27FC236}">
                  <a16:creationId xmlns:a16="http://schemas.microsoft.com/office/drawing/2014/main" id="{B76702F4-5E5F-6807-5D1F-37EEC6213F9E}"/>
                </a:ext>
              </a:extLst>
            </p:cNvPr>
            <p:cNvCxnSpPr>
              <a:cxnSpLocks/>
            </p:cNvCxnSpPr>
            <p:nvPr/>
          </p:nvCxnSpPr>
          <p:spPr>
            <a:xfrm>
              <a:off x="1181862" y="3730840"/>
              <a:ext cx="4048506" cy="0"/>
            </a:xfrm>
            <a:prstGeom prst="line">
              <a:avLst/>
            </a:prstGeom>
            <a:ln>
              <a:solidFill>
                <a:srgbClr val="BC2D5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B08D237D-27F8-9F40-99E2-E3B5A0B6AB62}"/>
              </a:ext>
            </a:extLst>
          </p:cNvPr>
          <p:cNvGrpSpPr/>
          <p:nvPr/>
        </p:nvGrpSpPr>
        <p:grpSpPr>
          <a:xfrm>
            <a:off x="540971" y="4264179"/>
            <a:ext cx="10549917" cy="1445162"/>
            <a:chOff x="540971" y="4650861"/>
            <a:chExt cx="10549917" cy="1445162"/>
          </a:xfrm>
        </p:grpSpPr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4A113060-ED4B-F74C-CBF7-E640D5F03692}"/>
                </a:ext>
              </a:extLst>
            </p:cNvPr>
            <p:cNvSpPr txBox="1"/>
            <p:nvPr/>
          </p:nvSpPr>
          <p:spPr>
            <a:xfrm>
              <a:off x="1097280" y="4650861"/>
              <a:ext cx="99936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buClr>
                  <a:schemeClr val="dk1"/>
                </a:buClr>
                <a:buSzPts val="1218"/>
                <a:buNone/>
                <a:defRPr sz="1800" b="1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1pPr>
              <a:lvl2pPr marL="0" indent="0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2pPr>
              <a:lvl3pPr marL="13716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 sz="16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3pPr>
              <a:lvl4pPr marL="18288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4pPr>
              <a:lvl5pPr marL="22860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5pPr>
              <a:lvl6pPr marL="27432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6pPr>
              <a:lvl7pPr marL="32004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7pPr>
              <a:lvl8pPr marL="36576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8pPr>
              <a:lvl9pPr marL="41148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dirty="0">
                  <a:latin typeface="+mn-lt"/>
                </a:rPr>
                <a:t>Con Italia </a:t>
              </a:r>
              <a:r>
                <a:rPr dirty="0" err="1">
                  <a:latin typeface="+mn-lt"/>
                </a:rPr>
                <a:t>Capitalis</a:t>
              </a:r>
              <a:r>
                <a:rPr dirty="0">
                  <a:latin typeface="+mn-lt"/>
                </a:rPr>
                <a:t> </a:t>
              </a:r>
              <a:r>
                <a:rPr dirty="0" err="1">
                  <a:latin typeface="+mn-lt"/>
                </a:rPr>
                <a:t>si</a:t>
              </a:r>
              <a:r>
                <a:rPr dirty="0">
                  <a:latin typeface="+mn-lt"/>
                </a:rPr>
                <a:t> </a:t>
              </a:r>
              <a:r>
                <a:rPr dirty="0" err="1">
                  <a:latin typeface="+mn-lt"/>
                </a:rPr>
                <a:t>costruiscono</a:t>
              </a:r>
              <a:r>
                <a:rPr dirty="0">
                  <a:latin typeface="+mn-lt"/>
                </a:rPr>
                <a:t> </a:t>
              </a:r>
              <a:r>
                <a:rPr dirty="0" err="1">
                  <a:latin typeface="+mn-lt"/>
                </a:rPr>
                <a:t>alleanze</a:t>
              </a:r>
              <a:r>
                <a:rPr dirty="0">
                  <a:latin typeface="+mn-lt"/>
                </a:rPr>
                <a:t> di </a:t>
              </a:r>
              <a:r>
                <a:rPr dirty="0" err="1">
                  <a:latin typeface="+mn-lt"/>
                </a:rPr>
                <a:t>lungo</a:t>
              </a:r>
              <a:r>
                <a:rPr dirty="0">
                  <a:latin typeface="+mn-lt"/>
                </a:rPr>
                <a:t> </a:t>
              </a:r>
              <a:r>
                <a:rPr dirty="0" err="1">
                  <a:latin typeface="+mn-lt"/>
                </a:rPr>
                <a:t>periodo</a:t>
              </a:r>
              <a:endParaRPr dirty="0">
                <a:latin typeface="+mn-lt"/>
              </a:endParaRPr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BD7510DA-161B-C3C8-B37D-EDA975B4A8D5}"/>
                </a:ext>
              </a:extLst>
            </p:cNvPr>
            <p:cNvSpPr txBox="1"/>
            <p:nvPr/>
          </p:nvSpPr>
          <p:spPr>
            <a:xfrm>
              <a:off x="1245321" y="5074012"/>
              <a:ext cx="9786257" cy="10220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marL="0" indent="0">
                <a:lnSpc>
                  <a:spcPct val="150000"/>
                </a:lnSpc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1pPr>
              <a:lvl2pPr marL="0" indent="0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218"/>
                <a:buNone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2pPr>
              <a:lvl3pPr marL="13716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 sz="16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3pPr>
              <a:lvl4pPr marL="18288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4pPr>
              <a:lvl5pPr marL="2286000" indent="-328041">
                <a:lnSpc>
                  <a:spcPct val="120000"/>
                </a:lnSpc>
                <a:spcBef>
                  <a:spcPts val="500"/>
                </a:spcBef>
                <a:buClr>
                  <a:schemeClr val="dk1"/>
                </a:buClr>
                <a:buSzPts val="1566"/>
                <a:buChar char="•"/>
                <a:defRPr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5pPr>
              <a:lvl6pPr marL="27432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6pPr>
              <a:lvl7pPr marL="32004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7pPr>
              <a:lvl8pPr marL="36576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8pPr>
              <a:lvl9pPr marL="4114800" indent="-342900">
                <a:lnSpc>
                  <a:spcPct val="90000"/>
                </a:lnSpc>
                <a:spcBef>
                  <a:spcPts val="500"/>
                </a:spcBef>
                <a:buClr>
                  <a:schemeClr val="dk1"/>
                </a:buClr>
                <a:buSzPts val="1800"/>
                <a:buChar char="•"/>
                <a:defRPr sz="1800">
                  <a:solidFill>
                    <a:schemeClr val="dk1"/>
                  </a:solidFill>
                  <a:latin typeface="Play"/>
                  <a:ea typeface="Play"/>
                  <a:cs typeface="Play"/>
                </a:defRPr>
              </a:lvl9pPr>
            </a:lstStyle>
            <a:p>
              <a:pPr>
                <a:lnSpc>
                  <a:spcPts val="2800"/>
                </a:lnSpc>
              </a:pPr>
              <a:r>
                <a:rPr sz="1600" dirty="0" err="1">
                  <a:latin typeface="+mn-lt"/>
                </a:rPr>
                <a:t>Offriamo</a:t>
              </a:r>
              <a:r>
                <a:rPr sz="1600" dirty="0">
                  <a:latin typeface="+mn-lt"/>
                </a:rPr>
                <a:t> </a:t>
              </a:r>
              <a:r>
                <a:rPr sz="1600" b="1" dirty="0">
                  <a:latin typeface="+mn-lt"/>
                </a:rPr>
                <a:t>non solo </a:t>
              </a:r>
              <a:r>
                <a:rPr sz="1600" dirty="0" err="1">
                  <a:latin typeface="+mn-lt"/>
                </a:rPr>
                <a:t>un’opportunità</a:t>
              </a:r>
              <a:r>
                <a:rPr sz="1600" dirty="0">
                  <a:latin typeface="+mn-lt"/>
                </a:rPr>
                <a:t> di </a:t>
              </a:r>
              <a:r>
                <a:rPr sz="1600" dirty="0" err="1">
                  <a:latin typeface="+mn-lt"/>
                </a:rPr>
                <a:t>finanziamento</a:t>
              </a:r>
              <a:r>
                <a:rPr sz="1600" dirty="0">
                  <a:latin typeface="+mn-lt"/>
                </a:rPr>
                <a:t>, ma un </a:t>
              </a:r>
              <a:r>
                <a:rPr sz="1600" b="1" dirty="0" err="1">
                  <a:latin typeface="+mn-lt"/>
                </a:rPr>
                <a:t>ecosistema</a:t>
              </a:r>
              <a:r>
                <a:rPr sz="1600" b="1" dirty="0">
                  <a:latin typeface="+mn-lt"/>
                </a:rPr>
                <a:t> di </a:t>
              </a:r>
              <a:r>
                <a:rPr sz="1600" b="1" dirty="0" err="1">
                  <a:latin typeface="+mn-lt"/>
                </a:rPr>
                <a:t>investitori</a:t>
              </a:r>
              <a:r>
                <a:rPr sz="1600" b="1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che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può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accompagnare</a:t>
              </a:r>
              <a:r>
                <a:rPr sz="1600" dirty="0">
                  <a:latin typeface="+mn-lt"/>
                </a:rPr>
                <a:t> le </a:t>
              </a:r>
              <a:r>
                <a:rPr sz="1600" dirty="0" err="1">
                  <a:latin typeface="+mn-lt"/>
                </a:rPr>
                <a:t>imprese</a:t>
              </a:r>
              <a:r>
                <a:rPr sz="1600" dirty="0">
                  <a:latin typeface="+mn-lt"/>
                </a:rPr>
                <a:t> </a:t>
              </a:r>
              <a:r>
                <a:rPr sz="1600" dirty="0" err="1">
                  <a:latin typeface="+mn-lt"/>
                </a:rPr>
                <a:t>nelle</a:t>
              </a:r>
              <a:r>
                <a:rPr sz="1600" dirty="0">
                  <a:latin typeface="+mn-lt"/>
                </a:rPr>
                <a:t> diverse </a:t>
              </a:r>
              <a:r>
                <a:rPr sz="1600" dirty="0" err="1">
                  <a:latin typeface="+mn-lt"/>
                </a:rPr>
                <a:t>fasi</a:t>
              </a:r>
              <a:r>
                <a:rPr sz="1600" dirty="0">
                  <a:latin typeface="+mn-lt"/>
                </a:rPr>
                <a:t> del loro </a:t>
              </a:r>
              <a:r>
                <a:rPr sz="1600" b="1" dirty="0" err="1">
                  <a:latin typeface="+mn-lt"/>
                </a:rPr>
                <a:t>ciclo</a:t>
              </a:r>
              <a:r>
                <a:rPr sz="1600" b="1" dirty="0">
                  <a:latin typeface="+mn-lt"/>
                </a:rPr>
                <a:t> di vita.</a:t>
              </a:r>
            </a:p>
          </p:txBody>
        </p: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4233BECC-D4CA-F887-6CD0-FDAAEBD2A964}"/>
                </a:ext>
              </a:extLst>
            </p:cNvPr>
            <p:cNvGrpSpPr/>
            <p:nvPr/>
          </p:nvGrpSpPr>
          <p:grpSpPr>
            <a:xfrm>
              <a:off x="540971" y="4933594"/>
              <a:ext cx="540000" cy="540000"/>
              <a:chOff x="540971" y="4933594"/>
              <a:chExt cx="540000" cy="540000"/>
            </a:xfrm>
          </p:grpSpPr>
          <p:sp>
            <p:nvSpPr>
              <p:cNvPr id="8" name="Oval 9">
                <a:extLst>
                  <a:ext uri="{FF2B5EF4-FFF2-40B4-BE49-F238E27FC236}">
                    <a16:creationId xmlns:a16="http://schemas.microsoft.com/office/drawing/2014/main" id="{2557746B-B3BF-68B6-62AC-59166D3FD2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0971" y="4933594"/>
                <a:ext cx="540000" cy="540000"/>
              </a:xfrm>
              <a:prstGeom prst="ellipse">
                <a:avLst/>
              </a:prstGeom>
              <a:solidFill>
                <a:srgbClr val="2C48C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7" name="Freeform 43">
                <a:extLst>
                  <a:ext uri="{FF2B5EF4-FFF2-40B4-BE49-F238E27FC236}">
                    <a16:creationId xmlns:a16="http://schemas.microsoft.com/office/drawing/2014/main" id="{7B79E1BC-2852-891A-8573-2416242DD61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30971" y="5015914"/>
                <a:ext cx="374310" cy="375359"/>
              </a:xfrm>
              <a:custGeom>
                <a:avLst/>
                <a:gdLst>
                  <a:gd name="T0" fmla="*/ 311 w 453"/>
                  <a:gd name="T1" fmla="*/ 43 h 454"/>
                  <a:gd name="T2" fmla="*/ 354 w 453"/>
                  <a:gd name="T3" fmla="*/ 77 h 454"/>
                  <a:gd name="T4" fmla="*/ 448 w 453"/>
                  <a:gd name="T5" fmla="*/ 177 h 454"/>
                  <a:gd name="T6" fmla="*/ 304 w 453"/>
                  <a:gd name="T7" fmla="*/ 122 h 454"/>
                  <a:gd name="T8" fmla="*/ 185 w 453"/>
                  <a:gd name="T9" fmla="*/ 185 h 454"/>
                  <a:gd name="T10" fmla="*/ 97 w 453"/>
                  <a:gd name="T11" fmla="*/ 96 h 454"/>
                  <a:gd name="T12" fmla="*/ 4 w 453"/>
                  <a:gd name="T13" fmla="*/ 204 h 454"/>
                  <a:gd name="T14" fmla="*/ 51 w 453"/>
                  <a:gd name="T15" fmla="*/ 436 h 454"/>
                  <a:gd name="T16" fmla="*/ 100 w 453"/>
                  <a:gd name="T17" fmla="*/ 342 h 454"/>
                  <a:gd name="T18" fmla="*/ 149 w 453"/>
                  <a:gd name="T19" fmla="*/ 437 h 454"/>
                  <a:gd name="T20" fmla="*/ 157 w 453"/>
                  <a:gd name="T21" fmla="*/ 219 h 454"/>
                  <a:gd name="T22" fmla="*/ 237 w 453"/>
                  <a:gd name="T23" fmla="*/ 252 h 454"/>
                  <a:gd name="T24" fmla="*/ 303 w 453"/>
                  <a:gd name="T25" fmla="*/ 436 h 454"/>
                  <a:gd name="T26" fmla="*/ 353 w 453"/>
                  <a:gd name="T27" fmla="*/ 342 h 454"/>
                  <a:gd name="T28" fmla="*/ 402 w 453"/>
                  <a:gd name="T29" fmla="*/ 437 h 454"/>
                  <a:gd name="T30" fmla="*/ 418 w 453"/>
                  <a:gd name="T31" fmla="*/ 277 h 454"/>
                  <a:gd name="T32" fmla="*/ 220 w 453"/>
                  <a:gd name="T33" fmla="*/ 243 h 454"/>
                  <a:gd name="T34" fmla="*/ 137 w 453"/>
                  <a:gd name="T35" fmla="*/ 145 h 454"/>
                  <a:gd name="T36" fmla="*/ 133 w 453"/>
                  <a:gd name="T37" fmla="*/ 185 h 454"/>
                  <a:gd name="T38" fmla="*/ 140 w 453"/>
                  <a:gd name="T39" fmla="*/ 436 h 454"/>
                  <a:gd name="T40" fmla="*/ 105 w 453"/>
                  <a:gd name="T41" fmla="*/ 281 h 454"/>
                  <a:gd name="T42" fmla="*/ 72 w 453"/>
                  <a:gd name="T43" fmla="*/ 444 h 454"/>
                  <a:gd name="T44" fmla="*/ 61 w 453"/>
                  <a:gd name="T45" fmla="*/ 386 h 454"/>
                  <a:gd name="T46" fmla="*/ 62 w 453"/>
                  <a:gd name="T47" fmla="*/ 249 h 454"/>
                  <a:gd name="T48" fmla="*/ 35 w 453"/>
                  <a:gd name="T49" fmla="*/ 193 h 454"/>
                  <a:gd name="T50" fmla="*/ 53 w 453"/>
                  <a:gd name="T51" fmla="*/ 252 h 454"/>
                  <a:gd name="T52" fmla="*/ 53 w 453"/>
                  <a:gd name="T53" fmla="*/ 276 h 454"/>
                  <a:gd name="T54" fmla="*/ 47 w 453"/>
                  <a:gd name="T55" fmla="*/ 128 h 454"/>
                  <a:gd name="T56" fmla="*/ 141 w 453"/>
                  <a:gd name="T57" fmla="*/ 127 h 454"/>
                  <a:gd name="T58" fmla="*/ 222 w 453"/>
                  <a:gd name="T59" fmla="*/ 225 h 454"/>
                  <a:gd name="T60" fmla="*/ 53 w 453"/>
                  <a:gd name="T61" fmla="*/ 183 h 454"/>
                  <a:gd name="T62" fmla="*/ 440 w 453"/>
                  <a:gd name="T63" fmla="*/ 201 h 454"/>
                  <a:gd name="T64" fmla="*/ 394 w 453"/>
                  <a:gd name="T65" fmla="*/ 267 h 454"/>
                  <a:gd name="T66" fmla="*/ 407 w 453"/>
                  <a:gd name="T67" fmla="*/ 232 h 454"/>
                  <a:gd name="T68" fmla="*/ 393 w 453"/>
                  <a:gd name="T69" fmla="*/ 165 h 454"/>
                  <a:gd name="T70" fmla="*/ 385 w 453"/>
                  <a:gd name="T71" fmla="*/ 265 h 454"/>
                  <a:gd name="T72" fmla="*/ 392 w 453"/>
                  <a:gd name="T73" fmla="*/ 436 h 454"/>
                  <a:gd name="T74" fmla="*/ 357 w 453"/>
                  <a:gd name="T75" fmla="*/ 281 h 454"/>
                  <a:gd name="T76" fmla="*/ 325 w 453"/>
                  <a:gd name="T77" fmla="*/ 444 h 454"/>
                  <a:gd name="T78" fmla="*/ 314 w 453"/>
                  <a:gd name="T79" fmla="*/ 392 h 454"/>
                  <a:gd name="T80" fmla="*/ 320 w 453"/>
                  <a:gd name="T81" fmla="*/ 150 h 454"/>
                  <a:gd name="T82" fmla="*/ 310 w 453"/>
                  <a:gd name="T83" fmla="*/ 183 h 454"/>
                  <a:gd name="T84" fmla="*/ 236 w 453"/>
                  <a:gd name="T85" fmla="*/ 223 h 454"/>
                  <a:gd name="T86" fmla="*/ 312 w 453"/>
                  <a:gd name="T87" fmla="*/ 127 h 454"/>
                  <a:gd name="T88" fmla="*/ 406 w 453"/>
                  <a:gd name="T89" fmla="*/ 128 h 454"/>
                  <a:gd name="T90" fmla="*/ 409 w 453"/>
                  <a:gd name="T91" fmla="*/ 196 h 454"/>
                  <a:gd name="T92" fmla="*/ 142 w 453"/>
                  <a:gd name="T93" fmla="*/ 43 h 454"/>
                  <a:gd name="T94" fmla="*/ 99 w 453"/>
                  <a:gd name="T95" fmla="*/ 9 h 454"/>
                  <a:gd name="T96" fmla="*/ 99 w 453"/>
                  <a:gd name="T97" fmla="*/ 9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3" h="454">
                    <a:moveTo>
                      <a:pt x="354" y="86"/>
                    </a:moveTo>
                    <a:cubicBezTo>
                      <a:pt x="378" y="86"/>
                      <a:pt x="398" y="67"/>
                      <a:pt x="398" y="43"/>
                    </a:cubicBezTo>
                    <a:cubicBezTo>
                      <a:pt x="398" y="19"/>
                      <a:pt x="378" y="0"/>
                      <a:pt x="354" y="0"/>
                    </a:cubicBezTo>
                    <a:cubicBezTo>
                      <a:pt x="330" y="0"/>
                      <a:pt x="311" y="19"/>
                      <a:pt x="311" y="43"/>
                    </a:cubicBezTo>
                    <a:cubicBezTo>
                      <a:pt x="311" y="67"/>
                      <a:pt x="330" y="86"/>
                      <a:pt x="354" y="86"/>
                    </a:cubicBezTo>
                    <a:close/>
                    <a:moveTo>
                      <a:pt x="354" y="9"/>
                    </a:moveTo>
                    <a:cubicBezTo>
                      <a:pt x="373" y="9"/>
                      <a:pt x="388" y="24"/>
                      <a:pt x="388" y="43"/>
                    </a:cubicBezTo>
                    <a:cubicBezTo>
                      <a:pt x="388" y="62"/>
                      <a:pt x="373" y="77"/>
                      <a:pt x="354" y="77"/>
                    </a:cubicBezTo>
                    <a:cubicBezTo>
                      <a:pt x="336" y="77"/>
                      <a:pt x="320" y="62"/>
                      <a:pt x="320" y="43"/>
                    </a:cubicBezTo>
                    <a:cubicBezTo>
                      <a:pt x="320" y="24"/>
                      <a:pt x="336" y="9"/>
                      <a:pt x="354" y="9"/>
                    </a:cubicBezTo>
                    <a:close/>
                    <a:moveTo>
                      <a:pt x="448" y="177"/>
                    </a:moveTo>
                    <a:cubicBezTo>
                      <a:pt x="448" y="177"/>
                      <a:pt x="448" y="177"/>
                      <a:pt x="448" y="177"/>
                    </a:cubicBezTo>
                    <a:cubicBezTo>
                      <a:pt x="414" y="123"/>
                      <a:pt x="414" y="123"/>
                      <a:pt x="414" y="123"/>
                    </a:cubicBezTo>
                    <a:cubicBezTo>
                      <a:pt x="401" y="104"/>
                      <a:pt x="393" y="96"/>
                      <a:pt x="356" y="96"/>
                    </a:cubicBezTo>
                    <a:cubicBezTo>
                      <a:pt x="356" y="96"/>
                      <a:pt x="356" y="96"/>
                      <a:pt x="356" y="96"/>
                    </a:cubicBezTo>
                    <a:cubicBezTo>
                      <a:pt x="319" y="96"/>
                      <a:pt x="309" y="113"/>
                      <a:pt x="304" y="122"/>
                    </a:cubicBezTo>
                    <a:cubicBezTo>
                      <a:pt x="304" y="122"/>
                      <a:pt x="304" y="122"/>
                      <a:pt x="304" y="122"/>
                    </a:cubicBezTo>
                    <a:cubicBezTo>
                      <a:pt x="297" y="136"/>
                      <a:pt x="272" y="179"/>
                      <a:pt x="268" y="185"/>
                    </a:cubicBezTo>
                    <a:cubicBezTo>
                      <a:pt x="263" y="188"/>
                      <a:pt x="240" y="206"/>
                      <a:pt x="226" y="217"/>
                    </a:cubicBezTo>
                    <a:cubicBezTo>
                      <a:pt x="216" y="209"/>
                      <a:pt x="198" y="195"/>
                      <a:pt x="185" y="185"/>
                    </a:cubicBezTo>
                    <a:cubicBezTo>
                      <a:pt x="181" y="179"/>
                      <a:pt x="156" y="136"/>
                      <a:pt x="149" y="122"/>
                    </a:cubicBezTo>
                    <a:cubicBezTo>
                      <a:pt x="148" y="122"/>
                      <a:pt x="148" y="122"/>
                      <a:pt x="148" y="122"/>
                    </a:cubicBezTo>
                    <a:cubicBezTo>
                      <a:pt x="143" y="113"/>
                      <a:pt x="134" y="96"/>
                      <a:pt x="97" y="96"/>
                    </a:cubicBezTo>
                    <a:cubicBezTo>
                      <a:pt x="97" y="96"/>
                      <a:pt x="97" y="96"/>
                      <a:pt x="97" y="96"/>
                    </a:cubicBezTo>
                    <a:cubicBezTo>
                      <a:pt x="60" y="96"/>
                      <a:pt x="52" y="104"/>
                      <a:pt x="39" y="123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5" y="177"/>
                      <a:pt x="5" y="177"/>
                      <a:pt x="5" y="177"/>
                    </a:cubicBezTo>
                    <a:cubicBezTo>
                      <a:pt x="0" y="186"/>
                      <a:pt x="0" y="195"/>
                      <a:pt x="4" y="204"/>
                    </a:cubicBezTo>
                    <a:cubicBezTo>
                      <a:pt x="35" y="277"/>
                      <a:pt x="35" y="277"/>
                      <a:pt x="35" y="277"/>
                    </a:cubicBezTo>
                    <a:cubicBezTo>
                      <a:pt x="38" y="282"/>
                      <a:pt x="44" y="286"/>
                      <a:pt x="50" y="286"/>
                    </a:cubicBezTo>
                    <a:cubicBezTo>
                      <a:pt x="51" y="286"/>
                      <a:pt x="52" y="286"/>
                      <a:pt x="52" y="286"/>
                    </a:cubicBezTo>
                    <a:cubicBezTo>
                      <a:pt x="52" y="404"/>
                      <a:pt x="51" y="433"/>
                      <a:pt x="51" y="436"/>
                    </a:cubicBezTo>
                    <a:cubicBezTo>
                      <a:pt x="51" y="436"/>
                      <a:pt x="51" y="436"/>
                      <a:pt x="51" y="437"/>
                    </a:cubicBezTo>
                    <a:cubicBezTo>
                      <a:pt x="52" y="447"/>
                      <a:pt x="62" y="454"/>
                      <a:pt x="72" y="454"/>
                    </a:cubicBezTo>
                    <a:cubicBezTo>
                      <a:pt x="83" y="454"/>
                      <a:pt x="92" y="446"/>
                      <a:pt x="93" y="436"/>
                    </a:cubicBezTo>
                    <a:cubicBezTo>
                      <a:pt x="100" y="342"/>
                      <a:pt x="100" y="342"/>
                      <a:pt x="100" y="342"/>
                    </a:cubicBezTo>
                    <a:cubicBezTo>
                      <a:pt x="108" y="436"/>
                      <a:pt x="108" y="436"/>
                      <a:pt x="108" y="436"/>
                    </a:cubicBezTo>
                    <a:cubicBezTo>
                      <a:pt x="108" y="446"/>
                      <a:pt x="117" y="454"/>
                      <a:pt x="128" y="454"/>
                    </a:cubicBezTo>
                    <a:cubicBezTo>
                      <a:pt x="128" y="454"/>
                      <a:pt x="128" y="454"/>
                      <a:pt x="129" y="454"/>
                    </a:cubicBezTo>
                    <a:cubicBezTo>
                      <a:pt x="139" y="454"/>
                      <a:pt x="148" y="446"/>
                      <a:pt x="149" y="437"/>
                    </a:cubicBezTo>
                    <a:cubicBezTo>
                      <a:pt x="149" y="436"/>
                      <a:pt x="149" y="436"/>
                      <a:pt x="149" y="436"/>
                    </a:cubicBezTo>
                    <a:cubicBezTo>
                      <a:pt x="149" y="430"/>
                      <a:pt x="146" y="298"/>
                      <a:pt x="143" y="200"/>
                    </a:cubicBezTo>
                    <a:cubicBezTo>
                      <a:pt x="156" y="218"/>
                      <a:pt x="156" y="218"/>
                      <a:pt x="156" y="218"/>
                    </a:cubicBezTo>
                    <a:cubicBezTo>
                      <a:pt x="156" y="218"/>
                      <a:pt x="157" y="219"/>
                      <a:pt x="157" y="219"/>
                    </a:cubicBezTo>
                    <a:cubicBezTo>
                      <a:pt x="215" y="251"/>
                      <a:pt x="215" y="251"/>
                      <a:pt x="215" y="251"/>
                    </a:cubicBezTo>
                    <a:cubicBezTo>
                      <a:pt x="219" y="254"/>
                      <a:pt x="223" y="254"/>
                      <a:pt x="226" y="253"/>
                    </a:cubicBezTo>
                    <a:cubicBezTo>
                      <a:pt x="227" y="254"/>
                      <a:pt x="229" y="254"/>
                      <a:pt x="230" y="254"/>
                    </a:cubicBezTo>
                    <a:cubicBezTo>
                      <a:pt x="232" y="254"/>
                      <a:pt x="235" y="253"/>
                      <a:pt x="237" y="252"/>
                    </a:cubicBezTo>
                    <a:cubicBezTo>
                      <a:pt x="295" y="219"/>
                      <a:pt x="295" y="219"/>
                      <a:pt x="295" y="219"/>
                    </a:cubicBezTo>
                    <a:cubicBezTo>
                      <a:pt x="296" y="219"/>
                      <a:pt x="297" y="218"/>
                      <a:pt x="297" y="218"/>
                    </a:cubicBezTo>
                    <a:cubicBezTo>
                      <a:pt x="310" y="200"/>
                      <a:pt x="310" y="200"/>
                      <a:pt x="310" y="200"/>
                    </a:cubicBezTo>
                    <a:cubicBezTo>
                      <a:pt x="307" y="298"/>
                      <a:pt x="304" y="430"/>
                      <a:pt x="303" y="436"/>
                    </a:cubicBezTo>
                    <a:cubicBezTo>
                      <a:pt x="303" y="436"/>
                      <a:pt x="303" y="436"/>
                      <a:pt x="303" y="437"/>
                    </a:cubicBezTo>
                    <a:cubicBezTo>
                      <a:pt x="305" y="447"/>
                      <a:pt x="314" y="454"/>
                      <a:pt x="325" y="454"/>
                    </a:cubicBezTo>
                    <a:cubicBezTo>
                      <a:pt x="336" y="454"/>
                      <a:pt x="345" y="446"/>
                      <a:pt x="345" y="436"/>
                    </a:cubicBezTo>
                    <a:cubicBezTo>
                      <a:pt x="353" y="342"/>
                      <a:pt x="353" y="342"/>
                      <a:pt x="353" y="342"/>
                    </a:cubicBezTo>
                    <a:cubicBezTo>
                      <a:pt x="360" y="436"/>
                      <a:pt x="360" y="436"/>
                      <a:pt x="360" y="436"/>
                    </a:cubicBezTo>
                    <a:cubicBezTo>
                      <a:pt x="361" y="446"/>
                      <a:pt x="369" y="454"/>
                      <a:pt x="380" y="454"/>
                    </a:cubicBezTo>
                    <a:cubicBezTo>
                      <a:pt x="381" y="454"/>
                      <a:pt x="381" y="454"/>
                      <a:pt x="381" y="454"/>
                    </a:cubicBezTo>
                    <a:cubicBezTo>
                      <a:pt x="392" y="454"/>
                      <a:pt x="401" y="446"/>
                      <a:pt x="402" y="437"/>
                    </a:cubicBezTo>
                    <a:cubicBezTo>
                      <a:pt x="402" y="436"/>
                      <a:pt x="402" y="436"/>
                      <a:pt x="402" y="436"/>
                    </a:cubicBezTo>
                    <a:cubicBezTo>
                      <a:pt x="402" y="433"/>
                      <a:pt x="401" y="404"/>
                      <a:pt x="400" y="286"/>
                    </a:cubicBezTo>
                    <a:cubicBezTo>
                      <a:pt x="401" y="286"/>
                      <a:pt x="402" y="286"/>
                      <a:pt x="403" y="286"/>
                    </a:cubicBezTo>
                    <a:cubicBezTo>
                      <a:pt x="409" y="286"/>
                      <a:pt x="415" y="282"/>
                      <a:pt x="418" y="277"/>
                    </a:cubicBezTo>
                    <a:cubicBezTo>
                      <a:pt x="449" y="204"/>
                      <a:pt x="449" y="204"/>
                      <a:pt x="449" y="204"/>
                    </a:cubicBezTo>
                    <a:cubicBezTo>
                      <a:pt x="453" y="195"/>
                      <a:pt x="452" y="186"/>
                      <a:pt x="448" y="177"/>
                    </a:cubicBezTo>
                    <a:close/>
                    <a:moveTo>
                      <a:pt x="230" y="241"/>
                    </a:moveTo>
                    <a:cubicBezTo>
                      <a:pt x="227" y="244"/>
                      <a:pt x="223" y="245"/>
                      <a:pt x="220" y="243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43" y="183"/>
                      <a:pt x="143" y="183"/>
                      <a:pt x="143" y="183"/>
                    </a:cubicBezTo>
                    <a:cubicBezTo>
                      <a:pt x="142" y="171"/>
                      <a:pt x="142" y="160"/>
                      <a:pt x="142" y="150"/>
                    </a:cubicBezTo>
                    <a:cubicBezTo>
                      <a:pt x="142" y="147"/>
                      <a:pt x="140" y="145"/>
                      <a:pt x="137" y="145"/>
                    </a:cubicBezTo>
                    <a:cubicBezTo>
                      <a:pt x="137" y="145"/>
                      <a:pt x="137" y="145"/>
                      <a:pt x="137" y="145"/>
                    </a:cubicBezTo>
                    <a:cubicBezTo>
                      <a:pt x="134" y="145"/>
                      <a:pt x="132" y="148"/>
                      <a:pt x="132" y="150"/>
                    </a:cubicBezTo>
                    <a:cubicBezTo>
                      <a:pt x="132" y="150"/>
                      <a:pt x="133" y="164"/>
                      <a:pt x="133" y="185"/>
                    </a:cubicBezTo>
                    <a:cubicBezTo>
                      <a:pt x="133" y="185"/>
                      <a:pt x="133" y="185"/>
                      <a:pt x="133" y="185"/>
                    </a:cubicBezTo>
                    <a:cubicBezTo>
                      <a:pt x="134" y="213"/>
                      <a:pt x="135" y="253"/>
                      <a:pt x="136" y="293"/>
                    </a:cubicBezTo>
                    <a:cubicBezTo>
                      <a:pt x="137" y="329"/>
                      <a:pt x="138" y="365"/>
                      <a:pt x="139" y="392"/>
                    </a:cubicBezTo>
                    <a:cubicBezTo>
                      <a:pt x="139" y="405"/>
                      <a:pt x="139" y="416"/>
                      <a:pt x="140" y="424"/>
                    </a:cubicBezTo>
                    <a:cubicBezTo>
                      <a:pt x="140" y="430"/>
                      <a:pt x="140" y="433"/>
                      <a:pt x="140" y="436"/>
                    </a:cubicBezTo>
                    <a:cubicBezTo>
                      <a:pt x="140" y="436"/>
                      <a:pt x="140" y="436"/>
                      <a:pt x="140" y="436"/>
                    </a:cubicBezTo>
                    <a:cubicBezTo>
                      <a:pt x="140" y="441"/>
                      <a:pt x="134" y="445"/>
                      <a:pt x="128" y="444"/>
                    </a:cubicBezTo>
                    <a:cubicBezTo>
                      <a:pt x="122" y="444"/>
                      <a:pt x="117" y="440"/>
                      <a:pt x="117" y="435"/>
                    </a:cubicBezTo>
                    <a:cubicBezTo>
                      <a:pt x="105" y="281"/>
                      <a:pt x="105" y="281"/>
                      <a:pt x="105" y="281"/>
                    </a:cubicBezTo>
                    <a:cubicBezTo>
                      <a:pt x="105" y="279"/>
                      <a:pt x="103" y="277"/>
                      <a:pt x="100" y="277"/>
                    </a:cubicBezTo>
                    <a:cubicBezTo>
                      <a:pt x="98" y="277"/>
                      <a:pt x="96" y="279"/>
                      <a:pt x="96" y="281"/>
                    </a:cubicBezTo>
                    <a:cubicBezTo>
                      <a:pt x="84" y="435"/>
                      <a:pt x="84" y="435"/>
                      <a:pt x="84" y="435"/>
                    </a:cubicBezTo>
                    <a:cubicBezTo>
                      <a:pt x="83" y="440"/>
                      <a:pt x="78" y="444"/>
                      <a:pt x="72" y="444"/>
                    </a:cubicBezTo>
                    <a:cubicBezTo>
                      <a:pt x="66" y="445"/>
                      <a:pt x="61" y="441"/>
                      <a:pt x="60" y="436"/>
                    </a:cubicBezTo>
                    <a:cubicBezTo>
                      <a:pt x="60" y="436"/>
                      <a:pt x="60" y="436"/>
                      <a:pt x="60" y="436"/>
                    </a:cubicBezTo>
                    <a:cubicBezTo>
                      <a:pt x="61" y="433"/>
                      <a:pt x="61" y="429"/>
                      <a:pt x="61" y="422"/>
                    </a:cubicBezTo>
                    <a:cubicBezTo>
                      <a:pt x="61" y="413"/>
                      <a:pt x="61" y="401"/>
                      <a:pt x="61" y="386"/>
                    </a:cubicBezTo>
                    <a:cubicBezTo>
                      <a:pt x="61" y="357"/>
                      <a:pt x="62" y="318"/>
                      <a:pt x="62" y="281"/>
                    </a:cubicBezTo>
                    <a:cubicBezTo>
                      <a:pt x="67" y="277"/>
                      <a:pt x="69" y="271"/>
                      <a:pt x="67" y="265"/>
                    </a:cubicBezTo>
                    <a:cubicBezTo>
                      <a:pt x="67" y="265"/>
                      <a:pt x="67" y="265"/>
                      <a:pt x="67" y="264"/>
                    </a:cubicBezTo>
                    <a:cubicBezTo>
                      <a:pt x="67" y="263"/>
                      <a:pt x="65" y="258"/>
                      <a:pt x="62" y="249"/>
                    </a:cubicBezTo>
                    <a:cubicBezTo>
                      <a:pt x="63" y="197"/>
                      <a:pt x="63" y="169"/>
                      <a:pt x="63" y="169"/>
                    </a:cubicBezTo>
                    <a:cubicBezTo>
                      <a:pt x="63" y="167"/>
                      <a:pt x="61" y="165"/>
                      <a:pt x="59" y="165"/>
                    </a:cubicBezTo>
                    <a:cubicBezTo>
                      <a:pt x="58" y="164"/>
                      <a:pt x="55" y="165"/>
                      <a:pt x="54" y="166"/>
                    </a:cubicBezTo>
                    <a:cubicBezTo>
                      <a:pt x="35" y="193"/>
                      <a:pt x="35" y="193"/>
                      <a:pt x="35" y="193"/>
                    </a:cubicBezTo>
                    <a:cubicBezTo>
                      <a:pt x="34" y="194"/>
                      <a:pt x="34" y="195"/>
                      <a:pt x="34" y="197"/>
                    </a:cubicBezTo>
                    <a:cubicBezTo>
                      <a:pt x="34" y="197"/>
                      <a:pt x="40" y="215"/>
                      <a:pt x="46" y="232"/>
                    </a:cubicBezTo>
                    <a:cubicBezTo>
                      <a:pt x="49" y="239"/>
                      <a:pt x="51" y="246"/>
                      <a:pt x="53" y="252"/>
                    </a:cubicBezTo>
                    <a:cubicBezTo>
                      <a:pt x="53" y="252"/>
                      <a:pt x="53" y="252"/>
                      <a:pt x="53" y="252"/>
                    </a:cubicBezTo>
                    <a:cubicBezTo>
                      <a:pt x="54" y="254"/>
                      <a:pt x="54" y="255"/>
                      <a:pt x="55" y="257"/>
                    </a:cubicBezTo>
                    <a:cubicBezTo>
                      <a:pt x="56" y="262"/>
                      <a:pt x="58" y="265"/>
                      <a:pt x="59" y="267"/>
                    </a:cubicBezTo>
                    <a:cubicBezTo>
                      <a:pt x="58" y="267"/>
                      <a:pt x="58" y="267"/>
                      <a:pt x="58" y="267"/>
                    </a:cubicBezTo>
                    <a:cubicBezTo>
                      <a:pt x="59" y="271"/>
                      <a:pt x="57" y="274"/>
                      <a:pt x="53" y="276"/>
                    </a:cubicBezTo>
                    <a:cubicBezTo>
                      <a:pt x="49" y="277"/>
                      <a:pt x="45" y="276"/>
                      <a:pt x="44" y="273"/>
                    </a:cubicBezTo>
                    <a:cubicBezTo>
                      <a:pt x="12" y="201"/>
                      <a:pt x="12" y="201"/>
                      <a:pt x="12" y="201"/>
                    </a:cubicBezTo>
                    <a:cubicBezTo>
                      <a:pt x="10" y="194"/>
                      <a:pt x="10" y="188"/>
                      <a:pt x="13" y="182"/>
                    </a:cubicBezTo>
                    <a:cubicBezTo>
                      <a:pt x="47" y="128"/>
                      <a:pt x="47" y="128"/>
                      <a:pt x="47" y="128"/>
                    </a:cubicBezTo>
                    <a:cubicBezTo>
                      <a:pt x="58" y="112"/>
                      <a:pt x="63" y="105"/>
                      <a:pt x="97" y="105"/>
                    </a:cubicBezTo>
                    <a:cubicBezTo>
                      <a:pt x="97" y="105"/>
                      <a:pt x="97" y="105"/>
                      <a:pt x="97" y="105"/>
                    </a:cubicBezTo>
                    <a:cubicBezTo>
                      <a:pt x="128" y="105"/>
                      <a:pt x="136" y="118"/>
                      <a:pt x="140" y="126"/>
                    </a:cubicBezTo>
                    <a:cubicBezTo>
                      <a:pt x="141" y="127"/>
                      <a:pt x="141" y="127"/>
                      <a:pt x="141" y="127"/>
                    </a:cubicBezTo>
                    <a:cubicBezTo>
                      <a:pt x="149" y="141"/>
                      <a:pt x="177" y="190"/>
                      <a:pt x="177" y="191"/>
                    </a:cubicBezTo>
                    <a:cubicBezTo>
                      <a:pt x="178" y="191"/>
                      <a:pt x="178" y="192"/>
                      <a:pt x="178" y="192"/>
                    </a:cubicBezTo>
                    <a:cubicBezTo>
                      <a:pt x="178" y="192"/>
                      <a:pt x="191" y="202"/>
                      <a:pt x="204" y="212"/>
                    </a:cubicBezTo>
                    <a:cubicBezTo>
                      <a:pt x="211" y="217"/>
                      <a:pt x="217" y="221"/>
                      <a:pt x="222" y="225"/>
                    </a:cubicBezTo>
                    <a:cubicBezTo>
                      <a:pt x="226" y="228"/>
                      <a:pt x="228" y="230"/>
                      <a:pt x="230" y="231"/>
                    </a:cubicBezTo>
                    <a:cubicBezTo>
                      <a:pt x="230" y="231"/>
                      <a:pt x="230" y="231"/>
                      <a:pt x="230" y="231"/>
                    </a:cubicBezTo>
                    <a:cubicBezTo>
                      <a:pt x="232" y="233"/>
                      <a:pt x="232" y="238"/>
                      <a:pt x="230" y="241"/>
                    </a:cubicBezTo>
                    <a:close/>
                    <a:moveTo>
                      <a:pt x="53" y="183"/>
                    </a:moveTo>
                    <a:cubicBezTo>
                      <a:pt x="53" y="192"/>
                      <a:pt x="53" y="206"/>
                      <a:pt x="53" y="223"/>
                    </a:cubicBezTo>
                    <a:cubicBezTo>
                      <a:pt x="50" y="214"/>
                      <a:pt x="47" y="204"/>
                      <a:pt x="44" y="196"/>
                    </a:cubicBezTo>
                    <a:lnTo>
                      <a:pt x="53" y="183"/>
                    </a:lnTo>
                    <a:close/>
                    <a:moveTo>
                      <a:pt x="440" y="201"/>
                    </a:moveTo>
                    <a:cubicBezTo>
                      <a:pt x="409" y="273"/>
                      <a:pt x="409" y="273"/>
                      <a:pt x="409" y="273"/>
                    </a:cubicBezTo>
                    <a:cubicBezTo>
                      <a:pt x="408" y="276"/>
                      <a:pt x="404" y="277"/>
                      <a:pt x="400" y="276"/>
                    </a:cubicBezTo>
                    <a:cubicBezTo>
                      <a:pt x="396" y="274"/>
                      <a:pt x="394" y="271"/>
                      <a:pt x="394" y="267"/>
                    </a:cubicBezTo>
                    <a:cubicBezTo>
                      <a:pt x="394" y="267"/>
                      <a:pt x="394" y="267"/>
                      <a:pt x="394" y="267"/>
                    </a:cubicBezTo>
                    <a:cubicBezTo>
                      <a:pt x="395" y="265"/>
                      <a:pt x="396" y="262"/>
                      <a:pt x="398" y="257"/>
                    </a:cubicBezTo>
                    <a:cubicBezTo>
                      <a:pt x="399" y="255"/>
                      <a:pt x="399" y="254"/>
                      <a:pt x="400" y="252"/>
                    </a:cubicBezTo>
                    <a:cubicBezTo>
                      <a:pt x="400" y="252"/>
                      <a:pt x="400" y="252"/>
                      <a:pt x="400" y="252"/>
                    </a:cubicBezTo>
                    <a:cubicBezTo>
                      <a:pt x="402" y="246"/>
                      <a:pt x="404" y="239"/>
                      <a:pt x="407" y="232"/>
                    </a:cubicBezTo>
                    <a:cubicBezTo>
                      <a:pt x="413" y="215"/>
                      <a:pt x="419" y="197"/>
                      <a:pt x="419" y="197"/>
                    </a:cubicBezTo>
                    <a:cubicBezTo>
                      <a:pt x="419" y="195"/>
                      <a:pt x="419" y="194"/>
                      <a:pt x="418" y="193"/>
                    </a:cubicBezTo>
                    <a:cubicBezTo>
                      <a:pt x="399" y="166"/>
                      <a:pt x="399" y="166"/>
                      <a:pt x="399" y="166"/>
                    </a:cubicBezTo>
                    <a:cubicBezTo>
                      <a:pt x="397" y="165"/>
                      <a:pt x="395" y="164"/>
                      <a:pt x="393" y="165"/>
                    </a:cubicBezTo>
                    <a:cubicBezTo>
                      <a:pt x="391" y="165"/>
                      <a:pt x="390" y="167"/>
                      <a:pt x="390" y="169"/>
                    </a:cubicBezTo>
                    <a:cubicBezTo>
                      <a:pt x="390" y="169"/>
                      <a:pt x="390" y="197"/>
                      <a:pt x="391" y="249"/>
                    </a:cubicBezTo>
                    <a:cubicBezTo>
                      <a:pt x="388" y="258"/>
                      <a:pt x="386" y="263"/>
                      <a:pt x="386" y="264"/>
                    </a:cubicBezTo>
                    <a:cubicBezTo>
                      <a:pt x="386" y="265"/>
                      <a:pt x="385" y="265"/>
                      <a:pt x="385" y="265"/>
                    </a:cubicBezTo>
                    <a:cubicBezTo>
                      <a:pt x="384" y="271"/>
                      <a:pt x="386" y="277"/>
                      <a:pt x="391" y="281"/>
                    </a:cubicBezTo>
                    <a:cubicBezTo>
                      <a:pt x="391" y="318"/>
                      <a:pt x="392" y="357"/>
                      <a:pt x="392" y="386"/>
                    </a:cubicBezTo>
                    <a:cubicBezTo>
                      <a:pt x="392" y="401"/>
                      <a:pt x="392" y="413"/>
                      <a:pt x="392" y="422"/>
                    </a:cubicBezTo>
                    <a:cubicBezTo>
                      <a:pt x="392" y="429"/>
                      <a:pt x="392" y="433"/>
                      <a:pt x="392" y="436"/>
                    </a:cubicBezTo>
                    <a:cubicBezTo>
                      <a:pt x="392" y="436"/>
                      <a:pt x="392" y="436"/>
                      <a:pt x="392" y="436"/>
                    </a:cubicBezTo>
                    <a:cubicBezTo>
                      <a:pt x="392" y="441"/>
                      <a:pt x="387" y="445"/>
                      <a:pt x="381" y="444"/>
                    </a:cubicBezTo>
                    <a:cubicBezTo>
                      <a:pt x="375" y="444"/>
                      <a:pt x="370" y="440"/>
                      <a:pt x="369" y="435"/>
                    </a:cubicBezTo>
                    <a:cubicBezTo>
                      <a:pt x="357" y="281"/>
                      <a:pt x="357" y="281"/>
                      <a:pt x="357" y="281"/>
                    </a:cubicBezTo>
                    <a:cubicBezTo>
                      <a:pt x="357" y="279"/>
                      <a:pt x="355" y="277"/>
                      <a:pt x="353" y="277"/>
                    </a:cubicBezTo>
                    <a:cubicBezTo>
                      <a:pt x="350" y="277"/>
                      <a:pt x="348" y="279"/>
                      <a:pt x="348" y="281"/>
                    </a:cubicBezTo>
                    <a:cubicBezTo>
                      <a:pt x="336" y="435"/>
                      <a:pt x="336" y="435"/>
                      <a:pt x="336" y="435"/>
                    </a:cubicBezTo>
                    <a:cubicBezTo>
                      <a:pt x="336" y="440"/>
                      <a:pt x="331" y="444"/>
                      <a:pt x="325" y="444"/>
                    </a:cubicBezTo>
                    <a:cubicBezTo>
                      <a:pt x="319" y="445"/>
                      <a:pt x="313" y="441"/>
                      <a:pt x="313" y="436"/>
                    </a:cubicBezTo>
                    <a:cubicBezTo>
                      <a:pt x="313" y="436"/>
                      <a:pt x="313" y="436"/>
                      <a:pt x="313" y="436"/>
                    </a:cubicBezTo>
                    <a:cubicBezTo>
                      <a:pt x="313" y="433"/>
                      <a:pt x="313" y="430"/>
                      <a:pt x="313" y="424"/>
                    </a:cubicBezTo>
                    <a:cubicBezTo>
                      <a:pt x="313" y="416"/>
                      <a:pt x="314" y="405"/>
                      <a:pt x="314" y="392"/>
                    </a:cubicBezTo>
                    <a:cubicBezTo>
                      <a:pt x="315" y="365"/>
                      <a:pt x="316" y="329"/>
                      <a:pt x="317" y="293"/>
                    </a:cubicBezTo>
                    <a:cubicBezTo>
                      <a:pt x="318" y="253"/>
                      <a:pt x="319" y="213"/>
                      <a:pt x="320" y="185"/>
                    </a:cubicBezTo>
                    <a:cubicBezTo>
                      <a:pt x="320" y="185"/>
                      <a:pt x="320" y="185"/>
                      <a:pt x="320" y="185"/>
                    </a:cubicBezTo>
                    <a:cubicBezTo>
                      <a:pt x="320" y="164"/>
                      <a:pt x="320" y="150"/>
                      <a:pt x="320" y="150"/>
                    </a:cubicBezTo>
                    <a:cubicBezTo>
                      <a:pt x="321" y="148"/>
                      <a:pt x="318" y="145"/>
                      <a:pt x="316" y="145"/>
                    </a:cubicBezTo>
                    <a:cubicBezTo>
                      <a:pt x="316" y="145"/>
                      <a:pt x="316" y="145"/>
                      <a:pt x="316" y="145"/>
                    </a:cubicBezTo>
                    <a:cubicBezTo>
                      <a:pt x="313" y="145"/>
                      <a:pt x="311" y="147"/>
                      <a:pt x="311" y="150"/>
                    </a:cubicBezTo>
                    <a:cubicBezTo>
                      <a:pt x="311" y="160"/>
                      <a:pt x="310" y="171"/>
                      <a:pt x="310" y="183"/>
                    </a:cubicBezTo>
                    <a:cubicBezTo>
                      <a:pt x="290" y="211"/>
                      <a:pt x="290" y="211"/>
                      <a:pt x="290" y="211"/>
                    </a:cubicBezTo>
                    <a:cubicBezTo>
                      <a:pt x="241" y="239"/>
                      <a:pt x="241" y="239"/>
                      <a:pt x="241" y="239"/>
                    </a:cubicBezTo>
                    <a:cubicBezTo>
                      <a:pt x="242" y="233"/>
                      <a:pt x="240" y="228"/>
                      <a:pt x="236" y="224"/>
                    </a:cubicBezTo>
                    <a:cubicBezTo>
                      <a:pt x="236" y="224"/>
                      <a:pt x="236" y="224"/>
                      <a:pt x="236" y="223"/>
                    </a:cubicBezTo>
                    <a:cubicBezTo>
                      <a:pt x="235" y="223"/>
                      <a:pt x="235" y="223"/>
                      <a:pt x="234" y="222"/>
                    </a:cubicBezTo>
                    <a:cubicBezTo>
                      <a:pt x="249" y="211"/>
                      <a:pt x="274" y="192"/>
                      <a:pt x="274" y="192"/>
                    </a:cubicBezTo>
                    <a:cubicBezTo>
                      <a:pt x="275" y="192"/>
                      <a:pt x="275" y="191"/>
                      <a:pt x="276" y="191"/>
                    </a:cubicBezTo>
                    <a:cubicBezTo>
                      <a:pt x="276" y="190"/>
                      <a:pt x="304" y="141"/>
                      <a:pt x="312" y="127"/>
                    </a:cubicBezTo>
                    <a:cubicBezTo>
                      <a:pt x="313" y="126"/>
                      <a:pt x="313" y="126"/>
                      <a:pt x="313" y="126"/>
                    </a:cubicBezTo>
                    <a:cubicBezTo>
                      <a:pt x="317" y="118"/>
                      <a:pt x="324" y="105"/>
                      <a:pt x="356" y="105"/>
                    </a:cubicBezTo>
                    <a:cubicBezTo>
                      <a:pt x="356" y="105"/>
                      <a:pt x="356" y="105"/>
                      <a:pt x="356" y="105"/>
                    </a:cubicBezTo>
                    <a:cubicBezTo>
                      <a:pt x="390" y="105"/>
                      <a:pt x="395" y="112"/>
                      <a:pt x="406" y="128"/>
                    </a:cubicBezTo>
                    <a:cubicBezTo>
                      <a:pt x="440" y="182"/>
                      <a:pt x="440" y="182"/>
                      <a:pt x="440" y="182"/>
                    </a:cubicBezTo>
                    <a:cubicBezTo>
                      <a:pt x="443" y="188"/>
                      <a:pt x="443" y="194"/>
                      <a:pt x="440" y="201"/>
                    </a:cubicBezTo>
                    <a:close/>
                    <a:moveTo>
                      <a:pt x="400" y="183"/>
                    </a:moveTo>
                    <a:cubicBezTo>
                      <a:pt x="409" y="196"/>
                      <a:pt x="409" y="196"/>
                      <a:pt x="409" y="196"/>
                    </a:cubicBezTo>
                    <a:cubicBezTo>
                      <a:pt x="406" y="204"/>
                      <a:pt x="403" y="214"/>
                      <a:pt x="400" y="223"/>
                    </a:cubicBezTo>
                    <a:cubicBezTo>
                      <a:pt x="400" y="206"/>
                      <a:pt x="400" y="192"/>
                      <a:pt x="400" y="183"/>
                    </a:cubicBezTo>
                    <a:close/>
                    <a:moveTo>
                      <a:pt x="99" y="86"/>
                    </a:moveTo>
                    <a:cubicBezTo>
                      <a:pt x="122" y="86"/>
                      <a:pt x="142" y="67"/>
                      <a:pt x="142" y="43"/>
                    </a:cubicBezTo>
                    <a:cubicBezTo>
                      <a:pt x="142" y="19"/>
                      <a:pt x="122" y="0"/>
                      <a:pt x="99" y="0"/>
                    </a:cubicBezTo>
                    <a:cubicBezTo>
                      <a:pt x="75" y="0"/>
                      <a:pt x="55" y="19"/>
                      <a:pt x="55" y="43"/>
                    </a:cubicBezTo>
                    <a:cubicBezTo>
                      <a:pt x="55" y="67"/>
                      <a:pt x="75" y="86"/>
                      <a:pt x="99" y="86"/>
                    </a:cubicBezTo>
                    <a:close/>
                    <a:moveTo>
                      <a:pt x="99" y="9"/>
                    </a:moveTo>
                    <a:cubicBezTo>
                      <a:pt x="117" y="9"/>
                      <a:pt x="132" y="24"/>
                      <a:pt x="132" y="43"/>
                    </a:cubicBezTo>
                    <a:cubicBezTo>
                      <a:pt x="132" y="62"/>
                      <a:pt x="117" y="77"/>
                      <a:pt x="99" y="77"/>
                    </a:cubicBezTo>
                    <a:cubicBezTo>
                      <a:pt x="80" y="77"/>
                      <a:pt x="65" y="62"/>
                      <a:pt x="65" y="43"/>
                    </a:cubicBezTo>
                    <a:cubicBezTo>
                      <a:pt x="65" y="24"/>
                      <a:pt x="80" y="9"/>
                      <a:pt x="9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89852579-B2AA-F5CE-7274-7D8C21AB7BDB}"/>
                </a:ext>
              </a:extLst>
            </p:cNvPr>
            <p:cNvCxnSpPr>
              <a:cxnSpLocks/>
            </p:cNvCxnSpPr>
            <p:nvPr/>
          </p:nvCxnSpPr>
          <p:spPr>
            <a:xfrm>
              <a:off x="1181862" y="5067034"/>
              <a:ext cx="7203186" cy="0"/>
            </a:xfrm>
            <a:prstGeom prst="line">
              <a:avLst/>
            </a:prstGeom>
            <a:ln>
              <a:solidFill>
                <a:srgbClr val="BC2D5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Google Shape;191;p6">
            <a:extLst>
              <a:ext uri="{FF2B5EF4-FFF2-40B4-BE49-F238E27FC236}">
                <a16:creationId xmlns:a16="http://schemas.microsoft.com/office/drawing/2014/main" id="{7F24A14B-6A10-8BB9-2426-1074445862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dirty="0"/>
          </a:p>
        </p:txBody>
      </p:sp>
      <p:sp>
        <p:nvSpPr>
          <p:cNvPr id="24" name="Google Shape;191;p6">
            <a:extLst>
              <a:ext uri="{FF2B5EF4-FFF2-40B4-BE49-F238E27FC236}">
                <a16:creationId xmlns:a16="http://schemas.microsoft.com/office/drawing/2014/main" id="{59BA0FFC-5F35-BE3E-FDF8-D7EEA2E0A124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A258D67-43BA-01A5-E106-CAAF199E0838}"/>
              </a:ext>
            </a:extLst>
          </p:cNvPr>
          <p:cNvSpPr txBox="1">
            <a:spLocks/>
          </p:cNvSpPr>
          <p:nvPr/>
        </p:nvSpPr>
        <p:spPr>
          <a:xfrm>
            <a:off x="349784" y="148302"/>
            <a:ext cx="10204374" cy="631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b="1" dirty="0"/>
              <a:t>Conclusioni &amp; Contatti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D2819C4-CC90-1E3B-6503-F32FD501CD25}"/>
              </a:ext>
            </a:extLst>
          </p:cNvPr>
          <p:cNvSpPr txBox="1">
            <a:spLocks/>
          </p:cNvSpPr>
          <p:nvPr/>
        </p:nvSpPr>
        <p:spPr>
          <a:xfrm>
            <a:off x="3741241" y="773101"/>
            <a:ext cx="4709518" cy="40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2000" b="1" dirty="0"/>
              <a:t>Grazie per la vostra partecipazione!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FB9F1C-FD4A-1A68-4B93-97216614173C}"/>
              </a:ext>
            </a:extLst>
          </p:cNvPr>
          <p:cNvSpPr txBox="1"/>
          <p:nvPr/>
        </p:nvSpPr>
        <p:spPr>
          <a:xfrm>
            <a:off x="2907572" y="1195977"/>
            <a:ext cx="140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Relatore: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76059F62-4135-FA8B-11F7-C62B08CC61D4}"/>
              </a:ext>
            </a:extLst>
          </p:cNvPr>
          <p:cNvGrpSpPr/>
          <p:nvPr/>
        </p:nvGrpSpPr>
        <p:grpSpPr>
          <a:xfrm>
            <a:off x="1395850" y="1663965"/>
            <a:ext cx="4432338" cy="931932"/>
            <a:chOff x="1347120" y="4713389"/>
            <a:chExt cx="4432338" cy="931932"/>
          </a:xfrm>
        </p:grpSpPr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41AD6EF-E2F2-6EF0-752A-9BE064233BAB}"/>
                </a:ext>
              </a:extLst>
            </p:cNvPr>
            <p:cNvSpPr txBox="1"/>
            <p:nvPr/>
          </p:nvSpPr>
          <p:spPr>
            <a:xfrm>
              <a:off x="1347120" y="4721991"/>
              <a:ext cx="44323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Giuseppe Conte | </a:t>
              </a:r>
              <a:r>
                <a:rPr lang="it-IT" sz="1600" i="1" dirty="0">
                  <a:solidFill>
                    <a:srgbClr val="033D6A"/>
                  </a:solidFill>
                </a:rPr>
                <a:t>Amministratore Delegato </a:t>
              </a:r>
            </a:p>
            <a:p>
              <a:r>
                <a:rPr lang="it-IT" sz="1600" dirty="0"/>
                <a:t>Mail: </a:t>
              </a:r>
              <a:r>
                <a:rPr lang="it-IT" sz="1600" i="1" dirty="0">
                  <a:solidFill>
                    <a:srgbClr val="033D6A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g.conte@italiabond.it</a:t>
              </a:r>
              <a:endParaRPr lang="it-IT" sz="1600" i="1" dirty="0">
                <a:solidFill>
                  <a:srgbClr val="033D6A"/>
                </a:solidFill>
              </a:endParaRPr>
            </a:p>
            <a:p>
              <a:r>
                <a:rPr lang="it-IT" sz="1600" dirty="0"/>
                <a:t>Cell.: </a:t>
              </a:r>
              <a:r>
                <a:rPr lang="it-IT" sz="1600" i="1" dirty="0">
                  <a:solidFill>
                    <a:srgbClr val="033D6A"/>
                  </a:solidFill>
                </a:rPr>
                <a:t>+39 333 887 5849</a:t>
              </a:r>
            </a:p>
          </p:txBody>
        </p:sp>
        <p:sp>
          <p:nvSpPr>
            <p:cNvPr id="24" name="Rettangolo con angoli arrotondati 23">
              <a:extLst>
                <a:ext uri="{FF2B5EF4-FFF2-40B4-BE49-F238E27FC236}">
                  <a16:creationId xmlns:a16="http://schemas.microsoft.com/office/drawing/2014/main" id="{91D231DA-1EDF-83E4-84A4-1BDF1AFDF10F}"/>
                </a:ext>
              </a:extLst>
            </p:cNvPr>
            <p:cNvSpPr/>
            <p:nvPr/>
          </p:nvSpPr>
          <p:spPr>
            <a:xfrm>
              <a:off x="1347120" y="4713389"/>
              <a:ext cx="4432336" cy="931932"/>
            </a:xfrm>
            <a:prstGeom prst="roundRect">
              <a:avLst>
                <a:gd name="adj" fmla="val 5877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t-IT" sz="1600" b="1" dirty="0">
                <a:solidFill>
                  <a:srgbClr val="033D6A"/>
                </a:solidFill>
              </a:endParaRP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2A3B35A-7BEF-2E76-92E3-F1DCB1C17051}"/>
              </a:ext>
            </a:extLst>
          </p:cNvPr>
          <p:cNvSpPr txBox="1"/>
          <p:nvPr/>
        </p:nvSpPr>
        <p:spPr>
          <a:xfrm>
            <a:off x="7143425" y="1195977"/>
            <a:ext cx="307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 b="1"/>
            </a:lvl1pPr>
          </a:lstStyle>
          <a:p>
            <a:r>
              <a:rPr lang="it-IT" sz="1800" dirty="0"/>
              <a:t>Presentazione creata da:</a:t>
            </a:r>
          </a:p>
        </p:txBody>
      </p:sp>
      <p:sp>
        <p:nvSpPr>
          <p:cNvPr id="29" name="Google Shape;191;p6">
            <a:extLst>
              <a:ext uri="{FF2B5EF4-FFF2-40B4-BE49-F238E27FC236}">
                <a16:creationId xmlns:a16="http://schemas.microsoft.com/office/drawing/2014/main" id="{652D4D75-8467-6B1B-CEAC-9DB37FCAAC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dirty="0"/>
          </a:p>
        </p:txBody>
      </p:sp>
      <p:sp>
        <p:nvSpPr>
          <p:cNvPr id="30" name="Google Shape;191;p6">
            <a:extLst>
              <a:ext uri="{FF2B5EF4-FFF2-40B4-BE49-F238E27FC236}">
                <a16:creationId xmlns:a16="http://schemas.microsoft.com/office/drawing/2014/main" id="{38D19885-F686-EAAA-210F-D8100313F48B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cxnSp>
        <p:nvCxnSpPr>
          <p:cNvPr id="3" name="Google Shape;190;p6">
            <a:extLst>
              <a:ext uri="{FF2B5EF4-FFF2-40B4-BE49-F238E27FC236}">
                <a16:creationId xmlns:a16="http://schemas.microsoft.com/office/drawing/2014/main" id="{3E18F196-7E58-58A8-6C20-EC3FBE87C582}"/>
              </a:ext>
            </a:extLst>
          </p:cNvPr>
          <p:cNvCxnSpPr>
            <a:cxnSpLocks/>
          </p:cNvCxnSpPr>
          <p:nvPr/>
        </p:nvCxnSpPr>
        <p:spPr>
          <a:xfrm>
            <a:off x="7053603" y="1556922"/>
            <a:ext cx="3258306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90;p6">
            <a:extLst>
              <a:ext uri="{FF2B5EF4-FFF2-40B4-BE49-F238E27FC236}">
                <a16:creationId xmlns:a16="http://schemas.microsoft.com/office/drawing/2014/main" id="{ABEDE328-CC2B-CF82-8D37-866C1EED7501}"/>
              </a:ext>
            </a:extLst>
          </p:cNvPr>
          <p:cNvCxnSpPr>
            <a:cxnSpLocks/>
          </p:cNvCxnSpPr>
          <p:nvPr/>
        </p:nvCxnSpPr>
        <p:spPr>
          <a:xfrm>
            <a:off x="1982866" y="1556922"/>
            <a:ext cx="3258306" cy="0"/>
          </a:xfrm>
          <a:prstGeom prst="straightConnector1">
            <a:avLst/>
          </a:prstGeom>
          <a:noFill/>
          <a:ln w="12700" cap="flat" cmpd="sng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Google Shape;499;p23" descr="Palazzo Turati - ACPV ARCHITECTS">
            <a:extLst>
              <a:ext uri="{FF2B5EF4-FFF2-40B4-BE49-F238E27FC236}">
                <a16:creationId xmlns:a16="http://schemas.microsoft.com/office/drawing/2014/main" id="{6C8656FE-5D06-969F-4DFF-079B0E1A8CE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5849" y="2702939"/>
            <a:ext cx="4432338" cy="321289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F3E815FD-FA9D-AB3D-52DB-37E18D1482CB}"/>
              </a:ext>
            </a:extLst>
          </p:cNvPr>
          <p:cNvSpPr/>
          <p:nvPr/>
        </p:nvSpPr>
        <p:spPr>
          <a:xfrm>
            <a:off x="6466588" y="1663965"/>
            <a:ext cx="4432337" cy="931932"/>
          </a:xfrm>
          <a:prstGeom prst="roundRect">
            <a:avLst>
              <a:gd name="adj" fmla="val 587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600" dirty="0">
                <a:solidFill>
                  <a:schemeClr val="tx1"/>
                </a:solidFill>
              </a:rPr>
              <a:t>Thomas</a:t>
            </a:r>
            <a:r>
              <a:rPr lang="it-IT" sz="1600" dirty="0">
                <a:solidFill>
                  <a:srgbClr val="033D6A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Cervello</a:t>
            </a:r>
            <a:r>
              <a:rPr lang="it-IT" sz="1600" dirty="0">
                <a:solidFill>
                  <a:srgbClr val="033D6A"/>
                </a:solidFill>
              </a:rPr>
              <a:t> | </a:t>
            </a:r>
            <a:r>
              <a:rPr lang="it-IT" sz="1600" i="1" dirty="0">
                <a:solidFill>
                  <a:srgbClr val="033D6A"/>
                </a:solidFill>
              </a:rPr>
              <a:t>Project Manager &amp; Business Analyst</a:t>
            </a:r>
          </a:p>
          <a:p>
            <a:r>
              <a:rPr lang="it-IT" sz="1600" dirty="0">
                <a:solidFill>
                  <a:schemeClr val="tx1"/>
                </a:solidFill>
              </a:rPr>
              <a:t>Carlo</a:t>
            </a:r>
            <a:r>
              <a:rPr lang="it-IT" sz="1600" b="1" dirty="0">
                <a:solidFill>
                  <a:schemeClr val="tx1"/>
                </a:solidFill>
              </a:rPr>
              <a:t> </a:t>
            </a:r>
            <a:r>
              <a:rPr lang="it-IT" sz="1600" dirty="0">
                <a:solidFill>
                  <a:schemeClr val="tx1"/>
                </a:solidFill>
              </a:rPr>
              <a:t>Arrigoni </a:t>
            </a:r>
            <a:r>
              <a:rPr lang="it-IT" sz="1600" dirty="0">
                <a:solidFill>
                  <a:srgbClr val="033D6A"/>
                </a:solidFill>
              </a:rPr>
              <a:t>| </a:t>
            </a:r>
            <a:r>
              <a:rPr lang="it-IT" sz="1600" i="1" dirty="0">
                <a:solidFill>
                  <a:srgbClr val="033D6A"/>
                </a:solidFill>
              </a:rPr>
              <a:t>Marketing Manager &amp; Product </a:t>
            </a:r>
            <a:r>
              <a:rPr lang="it-IT" sz="1600" i="1" dirty="0" err="1">
                <a:solidFill>
                  <a:srgbClr val="033D6A"/>
                </a:solidFill>
              </a:rPr>
              <a:t>Specialist</a:t>
            </a:r>
            <a:endParaRPr lang="it-IT" sz="1600" i="1" dirty="0">
              <a:solidFill>
                <a:srgbClr val="033D6A"/>
              </a:solidFill>
            </a:endParaRPr>
          </a:p>
        </p:txBody>
      </p:sp>
      <p:sp>
        <p:nvSpPr>
          <p:cNvPr id="22" name="Google Shape;500;p23">
            <a:extLst>
              <a:ext uri="{FF2B5EF4-FFF2-40B4-BE49-F238E27FC236}">
                <a16:creationId xmlns:a16="http://schemas.microsoft.com/office/drawing/2014/main" id="{137823FF-FFB9-6A53-81A3-3DFB20828AA6}"/>
              </a:ext>
            </a:extLst>
          </p:cNvPr>
          <p:cNvSpPr txBox="1"/>
          <p:nvPr/>
        </p:nvSpPr>
        <p:spPr>
          <a:xfrm>
            <a:off x="6466588" y="2755192"/>
            <a:ext cx="4456959" cy="307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5300F"/>
              </a:buClr>
              <a:buSzPts val="960"/>
              <a:buFont typeface="Noto Sans Symbols"/>
              <a:buNone/>
            </a:pPr>
            <a:r>
              <a:rPr lang="it-IT" sz="1600" b="1" i="0" u="none" strike="noStrike" cap="none" dirty="0">
                <a:solidFill>
                  <a:srgbClr val="444444"/>
                </a:solidFill>
                <a:ea typeface="Play"/>
                <a:cs typeface="Play"/>
                <a:sym typeface="Play"/>
              </a:rPr>
              <a:t>INDIRIZZO SEDE LEGALE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5300F"/>
              </a:buClr>
              <a:buSzPts val="960"/>
              <a:buFont typeface="Noto Sans Symbols"/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ea typeface="Play"/>
                <a:cs typeface="Play"/>
                <a:sym typeface="Play"/>
              </a:rPr>
              <a:t>Piazza Luigi Savoia, 24, Milano (MI), 20124</a:t>
            </a:r>
            <a:endParaRPr sz="1600" b="1" i="0" u="none" strike="noStrike" cap="none" dirty="0">
              <a:solidFill>
                <a:schemeClr val="dk1"/>
              </a:solidFill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5300F"/>
              </a:buClr>
              <a:buSzPts val="960"/>
              <a:buFont typeface="Noto Sans Symbols"/>
              <a:buNone/>
            </a:pPr>
            <a:r>
              <a:rPr lang="it-IT" sz="1600" b="1" i="0" u="none" strike="noStrike" cap="none" dirty="0">
                <a:solidFill>
                  <a:srgbClr val="444444"/>
                </a:solidFill>
                <a:ea typeface="Play"/>
                <a:cs typeface="Play"/>
                <a:sym typeface="Play"/>
              </a:rPr>
              <a:t>SITO WEB</a:t>
            </a:r>
            <a:endParaRPr sz="1600" b="0" i="0" u="none" strike="noStrike" cap="none" dirty="0">
              <a:solidFill>
                <a:srgbClr val="000000"/>
              </a:solidFill>
              <a:ea typeface="Play"/>
              <a:cs typeface="Play"/>
              <a:sym typeface="Play"/>
            </a:endParaRPr>
          </a:p>
          <a:p>
            <a:pPr marL="0" marR="0" lvl="0" indent="0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5300F"/>
              </a:buClr>
              <a:buSzPts val="960"/>
              <a:buFont typeface="Noto Sans Symbols"/>
              <a:buNone/>
            </a:pPr>
            <a:r>
              <a:rPr lang="it-IT" sz="1600" b="0" i="0" u="none" strike="noStrike" cap="none" dirty="0" err="1">
                <a:solidFill>
                  <a:srgbClr val="033D6A"/>
                </a:solidFill>
                <a:ea typeface="Play"/>
                <a:cs typeface="Play"/>
                <a:sym typeface="Play"/>
              </a:rPr>
              <a:t>www.italiabond.it</a:t>
            </a:r>
            <a:r>
              <a:rPr lang="it-IT" sz="1600" b="0" i="0" u="none" strike="noStrike" cap="none" dirty="0">
                <a:solidFill>
                  <a:srgbClr val="033D6A"/>
                </a:solidFill>
                <a:ea typeface="Play"/>
                <a:cs typeface="Play"/>
                <a:sym typeface="Play"/>
              </a:rPr>
              <a:t> </a:t>
            </a:r>
          </a:p>
          <a:p>
            <a:pPr>
              <a:lnSpc>
                <a:spcPts val="2800"/>
              </a:lnSpc>
              <a:buClr>
                <a:srgbClr val="A5300F"/>
              </a:buClr>
              <a:buSzPts val="960"/>
            </a:pPr>
            <a:r>
              <a:rPr lang="it-IT" sz="1600" dirty="0">
                <a:solidFill>
                  <a:schemeClr val="dk1"/>
                </a:solidFill>
                <a:ea typeface="Play"/>
                <a:cs typeface="Play"/>
                <a:sym typeface="Play"/>
              </a:rPr>
              <a:t>Per approfondimenti si prega di far riferimento al Business Development:</a:t>
            </a:r>
          </a:p>
          <a:p>
            <a:pPr>
              <a:lnSpc>
                <a:spcPts val="2800"/>
              </a:lnSpc>
              <a:buClr>
                <a:srgbClr val="A5300F"/>
              </a:buClr>
              <a:buSzPts val="960"/>
            </a:pPr>
            <a:r>
              <a:rPr lang="it-IT" sz="1600" dirty="0">
                <a:solidFill>
                  <a:schemeClr val="dk1"/>
                </a:solidFill>
                <a:ea typeface="Play"/>
                <a:cs typeface="Play"/>
                <a:sym typeface="Play"/>
              </a:rPr>
              <a:t>Fabio Cannizzaro | </a:t>
            </a:r>
            <a:r>
              <a:rPr lang="it-IT" sz="1600" i="1" dirty="0">
                <a:solidFill>
                  <a:srgbClr val="033D6A"/>
                </a:solidFill>
                <a:ea typeface="Play"/>
                <a:cs typeface="Play"/>
                <a:sym typeface="Play"/>
              </a:rPr>
              <a:t>Business Development</a:t>
            </a:r>
          </a:p>
          <a:p>
            <a:pPr>
              <a:lnSpc>
                <a:spcPts val="2800"/>
              </a:lnSpc>
              <a:buClr>
                <a:srgbClr val="A5300F"/>
              </a:buClr>
              <a:buSzPts val="960"/>
            </a:pPr>
            <a:r>
              <a:rPr lang="it-IT" sz="1600" dirty="0">
                <a:solidFill>
                  <a:schemeClr val="dk1"/>
                </a:solidFill>
                <a:ea typeface="Play"/>
                <a:cs typeface="Play"/>
                <a:sym typeface="Play"/>
              </a:rPr>
              <a:t>Mail: </a:t>
            </a:r>
            <a:r>
              <a:rPr lang="it-IT" sz="1600" dirty="0">
                <a:solidFill>
                  <a:srgbClr val="033D6A"/>
                </a:solidFill>
                <a:ea typeface="Play"/>
                <a:cs typeface="Play"/>
                <a:sym typeface="Pl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f.cannizzaro@italiabond.it</a:t>
            </a:r>
            <a:endParaRPr lang="it-IT" sz="1600" dirty="0">
              <a:solidFill>
                <a:srgbClr val="033D6A"/>
              </a:solidFill>
              <a:ea typeface="Play"/>
              <a:cs typeface="Play"/>
              <a:sym typeface="Play"/>
            </a:endParaRPr>
          </a:p>
          <a:p>
            <a:pPr>
              <a:lnSpc>
                <a:spcPts val="2800"/>
              </a:lnSpc>
              <a:buClr>
                <a:srgbClr val="A5300F"/>
              </a:buClr>
              <a:buSzPts val="960"/>
            </a:pPr>
            <a:r>
              <a:rPr lang="it-IT" sz="1600" dirty="0">
                <a:solidFill>
                  <a:schemeClr val="dk1"/>
                </a:solidFill>
                <a:ea typeface="Play"/>
                <a:cs typeface="Play"/>
                <a:sym typeface="Play"/>
              </a:rPr>
              <a:t>Cell.:  </a:t>
            </a:r>
            <a:r>
              <a:rPr lang="it-IT" sz="1600" dirty="0">
                <a:solidFill>
                  <a:srgbClr val="033D6A"/>
                </a:solidFill>
                <a:ea typeface="Play"/>
                <a:cs typeface="Play"/>
                <a:sym typeface="Play"/>
              </a:rPr>
              <a:t>+39 </a:t>
            </a:r>
            <a:r>
              <a:rPr lang="en-US" sz="1600" dirty="0">
                <a:solidFill>
                  <a:srgbClr val="033D6A"/>
                </a:solidFill>
              </a:rPr>
              <a:t>340 471 6920</a:t>
            </a:r>
            <a:endParaRPr lang="it-IT" sz="1600" dirty="0">
              <a:solidFill>
                <a:srgbClr val="033D6A"/>
              </a:solidFill>
              <a:ea typeface="Play"/>
              <a:cs typeface="Play"/>
              <a:sym typeface="Play"/>
            </a:endParaRPr>
          </a:p>
        </p:txBody>
      </p:sp>
    </p:spTree>
    <p:extLst>
      <p:ext uri="{BB962C8B-B14F-4D97-AF65-F5344CB8AC3E}">
        <p14:creationId xmlns:p14="http://schemas.microsoft.com/office/powerpoint/2010/main" val="401662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6"/>
          <p:cNvCxnSpPr/>
          <p:nvPr/>
        </p:nvCxnSpPr>
        <p:spPr>
          <a:xfrm>
            <a:off x="1100051" y="2933427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6"/>
          <p:cNvSpPr txBox="1"/>
          <p:nvPr/>
        </p:nvSpPr>
        <p:spPr>
          <a:xfrm>
            <a:off x="1100051" y="3142687"/>
            <a:ext cx="10058400" cy="216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marR="0" lvl="0" indent="-342900" algn="l" rtl="0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chemeClr val="dk1"/>
                </a:solidFill>
                <a:latin typeface="+mj-lt"/>
                <a:ea typeface="Helvetica Neue"/>
                <a:cs typeface="Helvetica Neue"/>
                <a:sym typeface="Helvetica Neue"/>
              </a:rPr>
              <a:t>MODULO 1: Le fonti di finanziamento per le imprese e introduzione ai Minibond</a:t>
            </a:r>
            <a:endParaRPr sz="2000" dirty="0">
              <a:latin typeface="+mj-lt"/>
            </a:endParaRPr>
          </a:p>
          <a:p>
            <a:pPr marL="342900" marR="0" lvl="0" indent="-342900" algn="l" rtl="0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</a:rPr>
              <a:t>MODULO 2: La piattaforma proprietaria ItaliaBond.it</a:t>
            </a:r>
          </a:p>
          <a:p>
            <a:pPr marL="342900" marR="0" lvl="0" indent="-342900" algn="l" rtl="0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  <a:sym typeface="Helvetica Neue"/>
              </a:rPr>
              <a:t>MODULO 3: </a:t>
            </a: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</a:rPr>
              <a:t>Le imprese emittenti</a:t>
            </a:r>
            <a:endParaRPr lang="en-US" sz="2000" dirty="0">
              <a:solidFill>
                <a:srgbClr val="BFBFBF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Google Shape;191;p6">
            <a:extLst>
              <a:ext uri="{FF2B5EF4-FFF2-40B4-BE49-F238E27FC236}">
                <a16:creationId xmlns:a16="http://schemas.microsoft.com/office/drawing/2014/main" id="{0FA6C72B-A779-C450-A572-5FC38F0FAEB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sp>
        <p:nvSpPr>
          <p:cNvPr id="5" name="Google Shape;191;p6">
            <a:extLst>
              <a:ext uri="{FF2B5EF4-FFF2-40B4-BE49-F238E27FC236}">
                <a16:creationId xmlns:a16="http://schemas.microsoft.com/office/drawing/2014/main" id="{A3D20C46-B626-AD45-E30E-E0D9C31D1D96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6E08468-AC80-6908-3893-72D955004E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051" y="1917735"/>
            <a:ext cx="2621139" cy="10156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B6EFA20-A963-C811-7ED4-1246595FE0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5" b="40015"/>
          <a:stretch>
            <a:fillRect/>
          </a:stretch>
        </p:blipFill>
        <p:spPr>
          <a:xfrm>
            <a:off x="6883843" y="1870324"/>
            <a:ext cx="3273276" cy="302395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Segnaposto contenuto 3">
            <a:extLst>
              <a:ext uri="{FF2B5EF4-FFF2-40B4-BE49-F238E27FC236}">
                <a16:creationId xmlns:a16="http://schemas.microsoft.com/office/drawing/2014/main" id="{7628CFE3-51B3-415B-EB88-715A6469F869}"/>
              </a:ext>
            </a:extLst>
          </p:cNvPr>
          <p:cNvSpPr txBox="1">
            <a:spLocks/>
          </p:cNvSpPr>
          <p:nvPr/>
        </p:nvSpPr>
        <p:spPr>
          <a:xfrm>
            <a:off x="1467016" y="861485"/>
            <a:ext cx="4903304" cy="5014293"/>
          </a:xfrm>
          <a:prstGeom prst="rect">
            <a:avLst/>
          </a:prstGeom>
          <a:solidFill>
            <a:srgbClr val="033D6A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lnSpc>
                <a:spcPts val="2800"/>
              </a:lnSpc>
              <a:buClr>
                <a:srgbClr val="A5300F"/>
              </a:buClr>
              <a:buNone/>
              <a:defRPr/>
            </a:pPr>
            <a:r>
              <a:rPr lang="it-IT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STEFANO GRASSI</a:t>
            </a:r>
          </a:p>
          <a:p>
            <a:pPr marL="0" indent="0" algn="ctr" defTabSz="914400">
              <a:lnSpc>
                <a:spcPts val="2800"/>
              </a:lnSpc>
              <a:buClr>
                <a:srgbClr val="A5300F"/>
              </a:buClr>
              <a:buNone/>
              <a:defRPr/>
            </a:pPr>
            <a:r>
              <a:rPr lang="it-IT" sz="16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Consigliere delegato al Business Development &amp; Membro del Consiglio di Amministrazione</a:t>
            </a:r>
          </a:p>
          <a:p>
            <a:pPr algn="just" defTabSz="914400">
              <a:lnSpc>
                <a:spcPts val="2800"/>
              </a:lnSpc>
              <a:buClr>
                <a:schemeClr val="bg1"/>
              </a:buClr>
              <a:buSzPct val="100000"/>
              <a:buFont typeface="Wingdings" pitchFamily="2" charset="2"/>
              <a:buChar char="v"/>
              <a:defRPr/>
            </a:pPr>
            <a:r>
              <a:rPr lang="it-IT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Esperto in Finanza strategica (Private Equity, M&amp;A), con </a:t>
            </a:r>
            <a:r>
              <a:rPr lang="it-IT" sz="1600" dirty="0">
                <a:solidFill>
                  <a:schemeClr val="bg1"/>
                </a:solidFill>
              </a:rPr>
              <a:t>focus sullo sviluppo e valorizzazione di PMI e Start-up innovative.</a:t>
            </a:r>
          </a:p>
          <a:p>
            <a:pPr algn="just" defTabSz="914400">
              <a:lnSpc>
                <a:spcPts val="2800"/>
              </a:lnSpc>
              <a:buClr>
                <a:schemeClr val="bg1"/>
              </a:buClr>
              <a:buSzPct val="100000"/>
              <a:buFont typeface="Wingdings" pitchFamily="2" charset="2"/>
              <a:buChar char="v"/>
              <a:defRPr/>
            </a:pPr>
            <a:r>
              <a:rPr lang="it-IT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Specializzazione in settori ad alta crescita </a:t>
            </a:r>
            <a:r>
              <a:rPr lang="it-IT" sz="1600" dirty="0">
                <a:solidFill>
                  <a:schemeClr val="bg1"/>
                </a:solidFill>
              </a:rPr>
              <a:t>come Fintech, AI, Cybersecurity e Digital </a:t>
            </a:r>
            <a:r>
              <a:rPr lang="it-IT" sz="1600" dirty="0" err="1">
                <a:solidFill>
                  <a:schemeClr val="bg1"/>
                </a:solidFill>
              </a:rPr>
              <a:t>Transformation</a:t>
            </a:r>
            <a:r>
              <a:rPr lang="it-IT" sz="1600" dirty="0">
                <a:solidFill>
                  <a:schemeClr val="bg1"/>
                </a:solidFill>
              </a:rPr>
              <a:t> (Industry 4.0.).</a:t>
            </a:r>
          </a:p>
          <a:p>
            <a:pPr algn="just" defTabSz="914400">
              <a:lnSpc>
                <a:spcPts val="2800"/>
              </a:lnSpc>
              <a:buClr>
                <a:schemeClr val="bg1"/>
              </a:buClr>
              <a:buSzPct val="100000"/>
              <a:buFont typeface="Wingdings" pitchFamily="2" charset="2"/>
              <a:buChar char="v"/>
              <a:defRPr/>
            </a:pPr>
            <a:r>
              <a:rPr lang="it-IT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Competenze direzionali nella gestione di holding, due diligence, definizione </a:t>
            </a:r>
            <a:r>
              <a:rPr lang="it-IT" sz="1600" dirty="0">
                <a:solidFill>
                  <a:schemeClr val="bg1"/>
                </a:solidFill>
              </a:rPr>
              <a:t>di strategie di investimento e di exit.</a:t>
            </a:r>
            <a:endParaRPr lang="it-IT" sz="1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3802E031-9F9E-5FE8-D717-BD49C091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dirty="0"/>
              <a:t>Relatore</a:t>
            </a:r>
          </a:p>
        </p:txBody>
      </p:sp>
    </p:spTree>
    <p:extLst>
      <p:ext uri="{BB962C8B-B14F-4D97-AF65-F5344CB8AC3E}">
        <p14:creationId xmlns:p14="http://schemas.microsoft.com/office/powerpoint/2010/main" val="4064718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340A7A-8549-043B-31AD-1FF43BDF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dirty="0"/>
              <a:t>Cosa sono i Minibond? A chi si rivolgono?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0B95D8-740D-97C4-7B7B-BBC421AAC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493" y="1401384"/>
            <a:ext cx="4202576" cy="1543851"/>
          </a:xfrm>
        </p:spPr>
        <p:txBody>
          <a:bodyPr>
            <a:noAutofit/>
          </a:bodyPr>
          <a:lstStyle/>
          <a:p>
            <a:pPr marL="0" indent="0" algn="just">
              <a:lnSpc>
                <a:spcPts val="2800"/>
              </a:lnSpc>
              <a:buNone/>
            </a:pPr>
            <a:r>
              <a:rPr lang="it-IT" sz="1600" b="1" dirty="0"/>
              <a:t>Obbligazioni</a:t>
            </a:r>
            <a:r>
              <a:rPr lang="it-IT" sz="1600" dirty="0"/>
              <a:t> societarie emesse dalle aziende per raccogliere capitali, </a:t>
            </a:r>
            <a:r>
              <a:rPr lang="it-IT" sz="1600" b="1" dirty="0"/>
              <a:t>complementari</a:t>
            </a:r>
            <a:r>
              <a:rPr lang="it-IT" sz="1600" dirty="0"/>
              <a:t> al credito bancario. L'emittente rimborsa capitale e interessi a </a:t>
            </a:r>
            <a:r>
              <a:rPr lang="it-IT" sz="1600" b="1" dirty="0"/>
              <a:t>scadenza</a:t>
            </a:r>
            <a:r>
              <a:rPr lang="it-IT" sz="1600" dirty="0"/>
              <a:t>.</a:t>
            </a:r>
            <a:endParaRPr lang="it-IT" sz="1600" b="1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2B5B28B-75F4-4B96-0EC4-40C79FAE17FF}"/>
              </a:ext>
            </a:extLst>
          </p:cNvPr>
          <p:cNvSpPr txBox="1">
            <a:spLocks/>
          </p:cNvSpPr>
          <p:nvPr/>
        </p:nvSpPr>
        <p:spPr>
          <a:xfrm>
            <a:off x="6469438" y="1082454"/>
            <a:ext cx="2272556" cy="469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it-IT" sz="1800" b="1" dirty="0"/>
              <a:t>Per le imprese:</a:t>
            </a:r>
            <a:br>
              <a:rPr lang="it-IT" sz="1800" b="1" dirty="0"/>
            </a:br>
            <a:endParaRPr lang="it-IT" sz="1800" dirty="0"/>
          </a:p>
        </p:txBody>
      </p:sp>
      <p:pic>
        <p:nvPicPr>
          <p:cNvPr id="1028" name="Picture 4" descr="Investimento mini bond">
            <a:extLst>
              <a:ext uri="{FF2B5EF4-FFF2-40B4-BE49-F238E27FC236}">
                <a16:creationId xmlns:a16="http://schemas.microsoft.com/office/drawing/2014/main" id="{256DFF28-255D-9827-2E91-2BE8AF9E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0" y="3175320"/>
            <a:ext cx="4613948" cy="278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FCDB54E8-A829-4179-B75C-562A468D98E0}"/>
              </a:ext>
            </a:extLst>
          </p:cNvPr>
          <p:cNvGrpSpPr/>
          <p:nvPr/>
        </p:nvGrpSpPr>
        <p:grpSpPr>
          <a:xfrm>
            <a:off x="5935582" y="2506761"/>
            <a:ext cx="525600" cy="525600"/>
            <a:chOff x="5798422" y="2896164"/>
            <a:chExt cx="525600" cy="525600"/>
          </a:xfrm>
        </p:grpSpPr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8B52C5AE-B736-F92F-B549-40255C3C4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8422" y="2896164"/>
              <a:ext cx="525600" cy="525600"/>
            </a:xfrm>
            <a:prstGeom prst="ellipse">
              <a:avLst/>
            </a:prstGeom>
            <a:solidFill>
              <a:srgbClr val="2B48C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Freeform 110">
              <a:extLst>
                <a:ext uri="{FF2B5EF4-FFF2-40B4-BE49-F238E27FC236}">
                  <a16:creationId xmlns:a16="http://schemas.microsoft.com/office/drawing/2014/main" id="{6350788E-3C9D-62F9-2E5A-58BF30D9A8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6758" y="2960080"/>
              <a:ext cx="375819" cy="386706"/>
            </a:xfrm>
            <a:custGeom>
              <a:avLst/>
              <a:gdLst>
                <a:gd name="T0" fmla="*/ 196 w 577"/>
                <a:gd name="T1" fmla="*/ 432 h 646"/>
                <a:gd name="T2" fmla="*/ 292 w 577"/>
                <a:gd name="T3" fmla="*/ 304 h 646"/>
                <a:gd name="T4" fmla="*/ 361 w 577"/>
                <a:gd name="T5" fmla="*/ 355 h 646"/>
                <a:gd name="T6" fmla="*/ 292 w 577"/>
                <a:gd name="T7" fmla="*/ 318 h 646"/>
                <a:gd name="T8" fmla="*/ 210 w 577"/>
                <a:gd name="T9" fmla="*/ 432 h 646"/>
                <a:gd name="T10" fmla="*/ 351 w 577"/>
                <a:gd name="T11" fmla="*/ 511 h 646"/>
                <a:gd name="T12" fmla="*/ 363 w 577"/>
                <a:gd name="T13" fmla="*/ 519 h 646"/>
                <a:gd name="T14" fmla="*/ 299 w 577"/>
                <a:gd name="T15" fmla="*/ 406 h 646"/>
                <a:gd name="T16" fmla="*/ 169 w 577"/>
                <a:gd name="T17" fmla="*/ 399 h 646"/>
                <a:gd name="T18" fmla="*/ 169 w 577"/>
                <a:gd name="T19" fmla="*/ 413 h 646"/>
                <a:gd name="T20" fmla="*/ 299 w 577"/>
                <a:gd name="T21" fmla="*/ 406 h 646"/>
                <a:gd name="T22" fmla="*/ 299 w 577"/>
                <a:gd name="T23" fmla="*/ 460 h 646"/>
                <a:gd name="T24" fmla="*/ 169 w 577"/>
                <a:gd name="T25" fmla="*/ 453 h 646"/>
                <a:gd name="T26" fmla="*/ 169 w 577"/>
                <a:gd name="T27" fmla="*/ 467 h 646"/>
                <a:gd name="T28" fmla="*/ 364 w 577"/>
                <a:gd name="T29" fmla="*/ 219 h 646"/>
                <a:gd name="T30" fmla="*/ 350 w 577"/>
                <a:gd name="T31" fmla="*/ 216 h 646"/>
                <a:gd name="T32" fmla="*/ 226 w 577"/>
                <a:gd name="T33" fmla="*/ 216 h 646"/>
                <a:gd name="T34" fmla="*/ 213 w 577"/>
                <a:gd name="T35" fmla="*/ 219 h 646"/>
                <a:gd name="T36" fmla="*/ 364 w 577"/>
                <a:gd name="T37" fmla="*/ 219 h 646"/>
                <a:gd name="T38" fmla="*/ 364 w 577"/>
                <a:gd name="T39" fmla="*/ 213 h 646"/>
                <a:gd name="T40" fmla="*/ 447 w 577"/>
                <a:gd name="T41" fmla="*/ 80 h 646"/>
                <a:gd name="T42" fmla="*/ 430 w 577"/>
                <a:gd name="T43" fmla="*/ 37 h 646"/>
                <a:gd name="T44" fmla="*/ 377 w 577"/>
                <a:gd name="T45" fmla="*/ 51 h 646"/>
                <a:gd name="T46" fmla="*/ 341 w 577"/>
                <a:gd name="T47" fmla="*/ 28 h 646"/>
                <a:gd name="T48" fmla="*/ 236 w 577"/>
                <a:gd name="T49" fmla="*/ 28 h 646"/>
                <a:gd name="T50" fmla="*/ 200 w 577"/>
                <a:gd name="T51" fmla="*/ 51 h 646"/>
                <a:gd name="T52" fmla="*/ 185 w 577"/>
                <a:gd name="T53" fmla="*/ 47 h 646"/>
                <a:gd name="T54" fmla="*/ 119 w 577"/>
                <a:gd name="T55" fmla="*/ 51 h 646"/>
                <a:gd name="T56" fmla="*/ 134 w 577"/>
                <a:gd name="T57" fmla="*/ 83 h 646"/>
                <a:gd name="T58" fmla="*/ 0 w 577"/>
                <a:gd name="T59" fmla="*/ 462 h 646"/>
                <a:gd name="T60" fmla="*/ 577 w 577"/>
                <a:gd name="T61" fmla="*/ 462 h 646"/>
                <a:gd name="T62" fmla="*/ 200 w 577"/>
                <a:gd name="T63" fmla="*/ 65 h 646"/>
                <a:gd name="T64" fmla="*/ 243 w 577"/>
                <a:gd name="T65" fmla="*/ 41 h 646"/>
                <a:gd name="T66" fmla="*/ 288 w 577"/>
                <a:gd name="T67" fmla="*/ 14 h 646"/>
                <a:gd name="T68" fmla="*/ 334 w 577"/>
                <a:gd name="T69" fmla="*/ 41 h 646"/>
                <a:gd name="T70" fmla="*/ 398 w 577"/>
                <a:gd name="T71" fmla="*/ 59 h 646"/>
                <a:gd name="T72" fmla="*/ 445 w 577"/>
                <a:gd name="T73" fmla="*/ 56 h 646"/>
                <a:gd name="T74" fmla="*/ 435 w 577"/>
                <a:gd name="T75" fmla="*/ 72 h 646"/>
                <a:gd name="T76" fmla="*/ 355 w 577"/>
                <a:gd name="T77" fmla="*/ 224 h 646"/>
                <a:gd name="T78" fmla="*/ 288 w 577"/>
                <a:gd name="T79" fmla="*/ 632 h 646"/>
                <a:gd name="T80" fmla="*/ 222 w 577"/>
                <a:gd name="T81" fmla="*/ 224 h 646"/>
                <a:gd name="T82" fmla="*/ 142 w 577"/>
                <a:gd name="T83" fmla="*/ 72 h 646"/>
                <a:gd name="T84" fmla="*/ 132 w 577"/>
                <a:gd name="T85" fmla="*/ 56 h 646"/>
                <a:gd name="T86" fmla="*/ 179 w 577"/>
                <a:gd name="T87" fmla="*/ 59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77" h="646">
                  <a:moveTo>
                    <a:pt x="292" y="561"/>
                  </a:moveTo>
                  <a:cubicBezTo>
                    <a:pt x="233" y="561"/>
                    <a:pt x="196" y="510"/>
                    <a:pt x="196" y="432"/>
                  </a:cubicBezTo>
                  <a:cubicBezTo>
                    <a:pt x="196" y="395"/>
                    <a:pt x="204" y="363"/>
                    <a:pt x="221" y="340"/>
                  </a:cubicBezTo>
                  <a:cubicBezTo>
                    <a:pt x="238" y="316"/>
                    <a:pt x="263" y="304"/>
                    <a:pt x="292" y="304"/>
                  </a:cubicBezTo>
                  <a:cubicBezTo>
                    <a:pt x="320" y="304"/>
                    <a:pt x="344" y="317"/>
                    <a:pt x="363" y="345"/>
                  </a:cubicBezTo>
                  <a:cubicBezTo>
                    <a:pt x="365" y="348"/>
                    <a:pt x="364" y="353"/>
                    <a:pt x="361" y="355"/>
                  </a:cubicBezTo>
                  <a:cubicBezTo>
                    <a:pt x="358" y="357"/>
                    <a:pt x="354" y="356"/>
                    <a:pt x="351" y="353"/>
                  </a:cubicBezTo>
                  <a:cubicBezTo>
                    <a:pt x="335" y="329"/>
                    <a:pt x="316" y="318"/>
                    <a:pt x="292" y="318"/>
                  </a:cubicBezTo>
                  <a:cubicBezTo>
                    <a:pt x="267" y="318"/>
                    <a:pt x="247" y="328"/>
                    <a:pt x="232" y="348"/>
                  </a:cubicBezTo>
                  <a:cubicBezTo>
                    <a:pt x="218" y="369"/>
                    <a:pt x="210" y="398"/>
                    <a:pt x="210" y="432"/>
                  </a:cubicBezTo>
                  <a:cubicBezTo>
                    <a:pt x="210" y="502"/>
                    <a:pt x="242" y="547"/>
                    <a:pt x="292" y="547"/>
                  </a:cubicBezTo>
                  <a:cubicBezTo>
                    <a:pt x="316" y="547"/>
                    <a:pt x="335" y="535"/>
                    <a:pt x="351" y="511"/>
                  </a:cubicBezTo>
                  <a:cubicBezTo>
                    <a:pt x="354" y="508"/>
                    <a:pt x="358" y="507"/>
                    <a:pt x="361" y="509"/>
                  </a:cubicBezTo>
                  <a:cubicBezTo>
                    <a:pt x="364" y="512"/>
                    <a:pt x="365" y="516"/>
                    <a:pt x="363" y="519"/>
                  </a:cubicBezTo>
                  <a:cubicBezTo>
                    <a:pt x="344" y="547"/>
                    <a:pt x="320" y="561"/>
                    <a:pt x="292" y="561"/>
                  </a:cubicBezTo>
                  <a:close/>
                  <a:moveTo>
                    <a:pt x="299" y="406"/>
                  </a:moveTo>
                  <a:cubicBezTo>
                    <a:pt x="299" y="402"/>
                    <a:pt x="296" y="399"/>
                    <a:pt x="292" y="399"/>
                  </a:cubicBezTo>
                  <a:cubicBezTo>
                    <a:pt x="169" y="399"/>
                    <a:pt x="169" y="399"/>
                    <a:pt x="169" y="399"/>
                  </a:cubicBezTo>
                  <a:cubicBezTo>
                    <a:pt x="165" y="399"/>
                    <a:pt x="162" y="402"/>
                    <a:pt x="162" y="406"/>
                  </a:cubicBezTo>
                  <a:cubicBezTo>
                    <a:pt x="162" y="410"/>
                    <a:pt x="165" y="413"/>
                    <a:pt x="169" y="413"/>
                  </a:cubicBezTo>
                  <a:cubicBezTo>
                    <a:pt x="292" y="413"/>
                    <a:pt x="292" y="413"/>
                    <a:pt x="292" y="413"/>
                  </a:cubicBezTo>
                  <a:cubicBezTo>
                    <a:pt x="296" y="413"/>
                    <a:pt x="299" y="410"/>
                    <a:pt x="299" y="406"/>
                  </a:cubicBezTo>
                  <a:close/>
                  <a:moveTo>
                    <a:pt x="292" y="467"/>
                  </a:moveTo>
                  <a:cubicBezTo>
                    <a:pt x="296" y="467"/>
                    <a:pt x="299" y="464"/>
                    <a:pt x="299" y="460"/>
                  </a:cubicBezTo>
                  <a:cubicBezTo>
                    <a:pt x="299" y="456"/>
                    <a:pt x="296" y="453"/>
                    <a:pt x="292" y="453"/>
                  </a:cubicBezTo>
                  <a:cubicBezTo>
                    <a:pt x="169" y="453"/>
                    <a:pt x="169" y="453"/>
                    <a:pt x="169" y="453"/>
                  </a:cubicBezTo>
                  <a:cubicBezTo>
                    <a:pt x="165" y="453"/>
                    <a:pt x="162" y="456"/>
                    <a:pt x="162" y="460"/>
                  </a:cubicBezTo>
                  <a:cubicBezTo>
                    <a:pt x="162" y="464"/>
                    <a:pt x="165" y="467"/>
                    <a:pt x="169" y="467"/>
                  </a:cubicBezTo>
                  <a:lnTo>
                    <a:pt x="292" y="467"/>
                  </a:lnTo>
                  <a:close/>
                  <a:moveTo>
                    <a:pt x="364" y="219"/>
                  </a:moveTo>
                  <a:cubicBezTo>
                    <a:pt x="350" y="216"/>
                    <a:pt x="350" y="216"/>
                    <a:pt x="350" y="216"/>
                  </a:cubicBezTo>
                  <a:cubicBezTo>
                    <a:pt x="350" y="216"/>
                    <a:pt x="350" y="216"/>
                    <a:pt x="350" y="216"/>
                  </a:cubicBezTo>
                  <a:cubicBezTo>
                    <a:pt x="350" y="216"/>
                    <a:pt x="344" y="231"/>
                    <a:pt x="288" y="231"/>
                  </a:cubicBezTo>
                  <a:cubicBezTo>
                    <a:pt x="233" y="231"/>
                    <a:pt x="227" y="216"/>
                    <a:pt x="226" y="216"/>
                  </a:cubicBezTo>
                  <a:cubicBezTo>
                    <a:pt x="227" y="216"/>
                    <a:pt x="227" y="216"/>
                    <a:pt x="227" y="216"/>
                  </a:cubicBezTo>
                  <a:cubicBezTo>
                    <a:pt x="213" y="219"/>
                    <a:pt x="213" y="219"/>
                    <a:pt x="213" y="219"/>
                  </a:cubicBezTo>
                  <a:cubicBezTo>
                    <a:pt x="214" y="224"/>
                    <a:pt x="222" y="245"/>
                    <a:pt x="288" y="245"/>
                  </a:cubicBezTo>
                  <a:cubicBezTo>
                    <a:pt x="355" y="245"/>
                    <a:pt x="363" y="224"/>
                    <a:pt x="364" y="219"/>
                  </a:cubicBezTo>
                  <a:close/>
                  <a:moveTo>
                    <a:pt x="577" y="462"/>
                  </a:moveTo>
                  <a:cubicBezTo>
                    <a:pt x="577" y="344"/>
                    <a:pt x="452" y="245"/>
                    <a:pt x="364" y="213"/>
                  </a:cubicBezTo>
                  <a:cubicBezTo>
                    <a:pt x="366" y="181"/>
                    <a:pt x="381" y="134"/>
                    <a:pt x="443" y="83"/>
                  </a:cubicBezTo>
                  <a:cubicBezTo>
                    <a:pt x="445" y="81"/>
                    <a:pt x="447" y="80"/>
                    <a:pt x="447" y="80"/>
                  </a:cubicBezTo>
                  <a:cubicBezTo>
                    <a:pt x="461" y="67"/>
                    <a:pt x="461" y="57"/>
                    <a:pt x="458" y="51"/>
                  </a:cubicBezTo>
                  <a:cubicBezTo>
                    <a:pt x="455" y="42"/>
                    <a:pt x="444" y="37"/>
                    <a:pt x="430" y="37"/>
                  </a:cubicBezTo>
                  <a:cubicBezTo>
                    <a:pt x="418" y="37"/>
                    <a:pt x="405" y="41"/>
                    <a:pt x="392" y="47"/>
                  </a:cubicBezTo>
                  <a:cubicBezTo>
                    <a:pt x="387" y="49"/>
                    <a:pt x="382" y="51"/>
                    <a:pt x="377" y="51"/>
                  </a:cubicBezTo>
                  <a:cubicBezTo>
                    <a:pt x="365" y="51"/>
                    <a:pt x="355" y="43"/>
                    <a:pt x="344" y="31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28" y="15"/>
                    <a:pt x="314" y="0"/>
                    <a:pt x="288" y="0"/>
                  </a:cubicBezTo>
                  <a:cubicBezTo>
                    <a:pt x="263" y="0"/>
                    <a:pt x="249" y="15"/>
                    <a:pt x="236" y="28"/>
                  </a:cubicBezTo>
                  <a:cubicBezTo>
                    <a:pt x="233" y="31"/>
                    <a:pt x="233" y="31"/>
                    <a:pt x="233" y="31"/>
                  </a:cubicBezTo>
                  <a:cubicBezTo>
                    <a:pt x="222" y="43"/>
                    <a:pt x="212" y="51"/>
                    <a:pt x="200" y="51"/>
                  </a:cubicBezTo>
                  <a:cubicBezTo>
                    <a:pt x="200" y="51"/>
                    <a:pt x="200" y="51"/>
                    <a:pt x="200" y="51"/>
                  </a:cubicBezTo>
                  <a:cubicBezTo>
                    <a:pt x="195" y="51"/>
                    <a:pt x="190" y="49"/>
                    <a:pt x="185" y="47"/>
                  </a:cubicBezTo>
                  <a:cubicBezTo>
                    <a:pt x="172" y="41"/>
                    <a:pt x="159" y="37"/>
                    <a:pt x="147" y="37"/>
                  </a:cubicBezTo>
                  <a:cubicBezTo>
                    <a:pt x="133" y="37"/>
                    <a:pt x="122" y="42"/>
                    <a:pt x="119" y="51"/>
                  </a:cubicBezTo>
                  <a:cubicBezTo>
                    <a:pt x="116" y="57"/>
                    <a:pt x="116" y="67"/>
                    <a:pt x="130" y="80"/>
                  </a:cubicBezTo>
                  <a:cubicBezTo>
                    <a:pt x="130" y="80"/>
                    <a:pt x="132" y="81"/>
                    <a:pt x="134" y="83"/>
                  </a:cubicBezTo>
                  <a:cubicBezTo>
                    <a:pt x="196" y="134"/>
                    <a:pt x="211" y="181"/>
                    <a:pt x="213" y="213"/>
                  </a:cubicBezTo>
                  <a:cubicBezTo>
                    <a:pt x="125" y="245"/>
                    <a:pt x="0" y="344"/>
                    <a:pt x="0" y="462"/>
                  </a:cubicBezTo>
                  <a:cubicBezTo>
                    <a:pt x="0" y="579"/>
                    <a:pt x="47" y="646"/>
                    <a:pt x="288" y="646"/>
                  </a:cubicBezTo>
                  <a:cubicBezTo>
                    <a:pt x="530" y="646"/>
                    <a:pt x="577" y="579"/>
                    <a:pt x="577" y="462"/>
                  </a:cubicBezTo>
                  <a:close/>
                  <a:moveTo>
                    <a:pt x="179" y="59"/>
                  </a:moveTo>
                  <a:cubicBezTo>
                    <a:pt x="186" y="63"/>
                    <a:pt x="193" y="65"/>
                    <a:pt x="200" y="65"/>
                  </a:cubicBezTo>
                  <a:cubicBezTo>
                    <a:pt x="200" y="65"/>
                    <a:pt x="200" y="65"/>
                    <a:pt x="200" y="65"/>
                  </a:cubicBezTo>
                  <a:cubicBezTo>
                    <a:pt x="218" y="65"/>
                    <a:pt x="231" y="53"/>
                    <a:pt x="243" y="41"/>
                  </a:cubicBezTo>
                  <a:cubicBezTo>
                    <a:pt x="246" y="37"/>
                    <a:pt x="246" y="37"/>
                    <a:pt x="246" y="37"/>
                  </a:cubicBezTo>
                  <a:cubicBezTo>
                    <a:pt x="258" y="25"/>
                    <a:pt x="269" y="14"/>
                    <a:pt x="288" y="14"/>
                  </a:cubicBezTo>
                  <a:cubicBezTo>
                    <a:pt x="308" y="14"/>
                    <a:pt x="319" y="25"/>
                    <a:pt x="331" y="37"/>
                  </a:cubicBezTo>
                  <a:cubicBezTo>
                    <a:pt x="334" y="41"/>
                    <a:pt x="334" y="41"/>
                    <a:pt x="334" y="41"/>
                  </a:cubicBezTo>
                  <a:cubicBezTo>
                    <a:pt x="346" y="53"/>
                    <a:pt x="359" y="65"/>
                    <a:pt x="377" y="65"/>
                  </a:cubicBezTo>
                  <a:cubicBezTo>
                    <a:pt x="384" y="65"/>
                    <a:pt x="391" y="63"/>
                    <a:pt x="398" y="59"/>
                  </a:cubicBezTo>
                  <a:cubicBezTo>
                    <a:pt x="409" y="54"/>
                    <a:pt x="420" y="51"/>
                    <a:pt x="430" y="51"/>
                  </a:cubicBezTo>
                  <a:cubicBezTo>
                    <a:pt x="439" y="51"/>
                    <a:pt x="444" y="54"/>
                    <a:pt x="445" y="56"/>
                  </a:cubicBezTo>
                  <a:cubicBezTo>
                    <a:pt x="446" y="58"/>
                    <a:pt x="444" y="63"/>
                    <a:pt x="438" y="70"/>
                  </a:cubicBezTo>
                  <a:cubicBezTo>
                    <a:pt x="437" y="70"/>
                    <a:pt x="436" y="71"/>
                    <a:pt x="435" y="72"/>
                  </a:cubicBezTo>
                  <a:cubicBezTo>
                    <a:pt x="365" y="129"/>
                    <a:pt x="350" y="183"/>
                    <a:pt x="350" y="218"/>
                  </a:cubicBezTo>
                  <a:cubicBezTo>
                    <a:pt x="350" y="221"/>
                    <a:pt x="352" y="223"/>
                    <a:pt x="355" y="224"/>
                  </a:cubicBezTo>
                  <a:cubicBezTo>
                    <a:pt x="439" y="253"/>
                    <a:pt x="563" y="349"/>
                    <a:pt x="563" y="462"/>
                  </a:cubicBezTo>
                  <a:cubicBezTo>
                    <a:pt x="563" y="573"/>
                    <a:pt x="519" y="632"/>
                    <a:pt x="288" y="632"/>
                  </a:cubicBezTo>
                  <a:cubicBezTo>
                    <a:pt x="58" y="632"/>
                    <a:pt x="14" y="573"/>
                    <a:pt x="14" y="462"/>
                  </a:cubicBezTo>
                  <a:cubicBezTo>
                    <a:pt x="14" y="349"/>
                    <a:pt x="138" y="253"/>
                    <a:pt x="222" y="224"/>
                  </a:cubicBezTo>
                  <a:cubicBezTo>
                    <a:pt x="225" y="223"/>
                    <a:pt x="227" y="221"/>
                    <a:pt x="227" y="218"/>
                  </a:cubicBezTo>
                  <a:cubicBezTo>
                    <a:pt x="227" y="183"/>
                    <a:pt x="212" y="129"/>
                    <a:pt x="142" y="72"/>
                  </a:cubicBezTo>
                  <a:cubicBezTo>
                    <a:pt x="141" y="71"/>
                    <a:pt x="140" y="70"/>
                    <a:pt x="139" y="70"/>
                  </a:cubicBezTo>
                  <a:cubicBezTo>
                    <a:pt x="133" y="63"/>
                    <a:pt x="131" y="58"/>
                    <a:pt x="132" y="56"/>
                  </a:cubicBezTo>
                  <a:cubicBezTo>
                    <a:pt x="133" y="54"/>
                    <a:pt x="138" y="51"/>
                    <a:pt x="147" y="51"/>
                  </a:cubicBezTo>
                  <a:cubicBezTo>
                    <a:pt x="157" y="51"/>
                    <a:pt x="168" y="54"/>
                    <a:pt x="179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334564F-0D53-C5BF-0798-1A40F514654B}"/>
              </a:ext>
            </a:extLst>
          </p:cNvPr>
          <p:cNvGrpSpPr/>
          <p:nvPr/>
        </p:nvGrpSpPr>
        <p:grpSpPr>
          <a:xfrm>
            <a:off x="5935580" y="1037030"/>
            <a:ext cx="526906" cy="526906"/>
            <a:chOff x="5798420" y="830839"/>
            <a:chExt cx="526906" cy="526906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09DEAAF5-6170-767D-1230-0B6D84CF3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8420" y="830839"/>
              <a:ext cx="526906" cy="526906"/>
            </a:xfrm>
            <a:prstGeom prst="ellipse">
              <a:avLst/>
            </a:prstGeom>
            <a:solidFill>
              <a:srgbClr val="2B48C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8" name="Google Shape;231;p7">
              <a:extLst>
                <a:ext uri="{FF2B5EF4-FFF2-40B4-BE49-F238E27FC236}">
                  <a16:creationId xmlns:a16="http://schemas.microsoft.com/office/drawing/2014/main" id="{37FDF053-B49D-0E97-F07E-81C0C4F335D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06560" y="919662"/>
              <a:ext cx="333157" cy="3492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D7D145-7F8D-92F2-514B-FA8DB38A0361}"/>
              </a:ext>
            </a:extLst>
          </p:cNvPr>
          <p:cNvSpPr txBox="1"/>
          <p:nvPr/>
        </p:nvSpPr>
        <p:spPr>
          <a:xfrm>
            <a:off x="6469438" y="2581876"/>
            <a:ext cx="199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Per gli investitori: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E11803-D1C7-1FE6-221D-01B225F175D0}"/>
              </a:ext>
            </a:extLst>
          </p:cNvPr>
          <p:cNvSpPr txBox="1"/>
          <p:nvPr/>
        </p:nvSpPr>
        <p:spPr>
          <a:xfrm>
            <a:off x="6506014" y="2889919"/>
            <a:ext cx="4278527" cy="149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it-IT" sz="1600" dirty="0"/>
              <a:t>Opportunità di rendimento da </a:t>
            </a:r>
            <a:r>
              <a:rPr lang="it-IT" sz="1600" b="1" dirty="0"/>
              <a:t>economie reali.</a:t>
            </a:r>
          </a:p>
          <a:p>
            <a:pPr algn="just">
              <a:lnSpc>
                <a:spcPts val="2800"/>
              </a:lnSpc>
            </a:pPr>
            <a:r>
              <a:rPr lang="it-IT" sz="1600" dirty="0"/>
              <a:t>Tasso </a:t>
            </a:r>
            <a:r>
              <a:rPr lang="it-IT" sz="1600" b="1" dirty="0"/>
              <a:t>medio</a:t>
            </a:r>
            <a:r>
              <a:rPr lang="it-IT" sz="1600" dirty="0"/>
              <a:t> di rendimento 8%.</a:t>
            </a:r>
          </a:p>
          <a:p>
            <a:pPr algn="just">
              <a:lnSpc>
                <a:spcPts val="2800"/>
              </a:lnSpc>
            </a:pPr>
            <a:r>
              <a:rPr lang="it-IT" sz="1600" b="1" dirty="0"/>
              <a:t>Piano di rimborso </a:t>
            </a:r>
            <a:r>
              <a:rPr lang="it-IT" sz="1600" dirty="0"/>
              <a:t>cedolare </a:t>
            </a:r>
            <a:r>
              <a:rPr lang="it-IT" sz="1600" b="1" dirty="0"/>
              <a:t>definito</a:t>
            </a:r>
            <a:r>
              <a:rPr lang="it-IT" sz="1600" dirty="0"/>
              <a:t> e </a:t>
            </a:r>
            <a:r>
              <a:rPr lang="it-IT" sz="1600" b="1" dirty="0"/>
              <a:t>certezza</a:t>
            </a:r>
            <a:r>
              <a:rPr lang="it-IT" sz="1600" dirty="0"/>
              <a:t> delle tempistiche.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539E06-E0D3-65D3-70B9-0A49ED7A5667}"/>
              </a:ext>
            </a:extLst>
          </p:cNvPr>
          <p:cNvSpPr txBox="1"/>
          <p:nvPr/>
        </p:nvSpPr>
        <p:spPr>
          <a:xfrm>
            <a:off x="6506014" y="4944217"/>
            <a:ext cx="427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/>
              <a:t>Facilitiamo</a:t>
            </a:r>
            <a:r>
              <a:rPr lang="it-IT" sz="1600" dirty="0"/>
              <a:t> l’incontro tra </a:t>
            </a:r>
            <a:r>
              <a:rPr lang="it-IT" sz="1600" b="1" dirty="0"/>
              <a:t>PMI</a:t>
            </a:r>
            <a:r>
              <a:rPr lang="it-IT" sz="1600" dirty="0"/>
              <a:t> e </a:t>
            </a:r>
            <a:r>
              <a:rPr lang="it-IT" sz="1600" b="1" dirty="0"/>
              <a:t>investitori</a:t>
            </a:r>
            <a:r>
              <a:rPr lang="it-IT" sz="1600" dirty="0"/>
              <a:t> tramite la piattaforma proprietaria </a:t>
            </a:r>
            <a:r>
              <a:rPr lang="it-IT" sz="1600" b="1" dirty="0" err="1"/>
              <a:t>ItaliaBond.it</a:t>
            </a:r>
            <a:endParaRPr lang="it-IT" sz="1600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7C9069-3222-1B74-638F-E8FB6050D957}"/>
              </a:ext>
            </a:extLst>
          </p:cNvPr>
          <p:cNvSpPr txBox="1"/>
          <p:nvPr/>
        </p:nvSpPr>
        <p:spPr>
          <a:xfrm>
            <a:off x="6469438" y="4573043"/>
            <a:ext cx="1399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Italia.Bond</a:t>
            </a:r>
            <a:r>
              <a:rPr lang="it-IT" b="1" dirty="0"/>
              <a:t>: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3833CB5-9E29-37ED-0056-549C5BD695F8}"/>
              </a:ext>
            </a:extLst>
          </p:cNvPr>
          <p:cNvSpPr txBox="1"/>
          <p:nvPr/>
        </p:nvSpPr>
        <p:spPr>
          <a:xfrm>
            <a:off x="6506015" y="1476944"/>
            <a:ext cx="4278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/>
              <a:t>Accesso</a:t>
            </a:r>
            <a:r>
              <a:rPr lang="it-IT" sz="1600" dirty="0"/>
              <a:t> a finanza per crescita, investimenti, internazionalizzazione. </a:t>
            </a:r>
            <a:r>
              <a:rPr lang="it-IT" sz="1600" b="1" dirty="0"/>
              <a:t>Flessibilità</a:t>
            </a:r>
            <a:r>
              <a:rPr lang="it-IT" sz="1600" dirty="0"/>
              <a:t> su </a:t>
            </a:r>
            <a:r>
              <a:rPr lang="it-IT" sz="1600" b="1" dirty="0"/>
              <a:t>importo, durata, tassi.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CAD7D64-457C-8A8C-5409-401F39B88247}"/>
              </a:ext>
            </a:extLst>
          </p:cNvPr>
          <p:cNvSpPr txBox="1"/>
          <p:nvPr/>
        </p:nvSpPr>
        <p:spPr>
          <a:xfrm>
            <a:off x="2633434" y="1001467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Cosa sono:</a:t>
            </a:r>
            <a:endParaRPr lang="it-IT" dirty="0"/>
          </a:p>
        </p:txBody>
      </p:sp>
      <p:sp>
        <p:nvSpPr>
          <p:cNvPr id="20" name="Google Shape;191;p6">
            <a:extLst>
              <a:ext uri="{FF2B5EF4-FFF2-40B4-BE49-F238E27FC236}">
                <a16:creationId xmlns:a16="http://schemas.microsoft.com/office/drawing/2014/main" id="{DB9D6DE6-E734-093E-3E58-4E7FC0FC60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sp>
        <p:nvSpPr>
          <p:cNvPr id="21" name="Google Shape;191;p6">
            <a:extLst>
              <a:ext uri="{FF2B5EF4-FFF2-40B4-BE49-F238E27FC236}">
                <a16:creationId xmlns:a16="http://schemas.microsoft.com/office/drawing/2014/main" id="{39F7C53E-4000-1FDE-7B48-89FD4F667DE9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8AEEF5-94D8-C508-BC82-0412872D2B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45" r="61750"/>
          <a:stretch/>
        </p:blipFill>
        <p:spPr>
          <a:xfrm>
            <a:off x="5832606" y="4329725"/>
            <a:ext cx="720954" cy="7846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0F1BB167-9565-7F2C-F43A-205686AE07B5}"/>
              </a:ext>
            </a:extLst>
          </p:cNvPr>
          <p:cNvCxnSpPr>
            <a:cxnSpLocks/>
          </p:cNvCxnSpPr>
          <p:nvPr/>
        </p:nvCxnSpPr>
        <p:spPr>
          <a:xfrm>
            <a:off x="6506014" y="2921779"/>
            <a:ext cx="2172073" cy="0"/>
          </a:xfrm>
          <a:prstGeom prst="line">
            <a:avLst/>
          </a:prstGeom>
          <a:ln>
            <a:solidFill>
              <a:srgbClr val="0177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317A806D-AA80-BCA6-B0DB-E7B4E41EF04A}"/>
              </a:ext>
            </a:extLst>
          </p:cNvPr>
          <p:cNvCxnSpPr>
            <a:cxnSpLocks/>
          </p:cNvCxnSpPr>
          <p:nvPr/>
        </p:nvCxnSpPr>
        <p:spPr>
          <a:xfrm>
            <a:off x="6506014" y="1466403"/>
            <a:ext cx="2172073" cy="0"/>
          </a:xfrm>
          <a:prstGeom prst="line">
            <a:avLst/>
          </a:prstGeom>
          <a:ln>
            <a:solidFill>
              <a:srgbClr val="0177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173499E0-1358-C54D-1896-91DCF0EE14DC}"/>
              </a:ext>
            </a:extLst>
          </p:cNvPr>
          <p:cNvCxnSpPr>
            <a:cxnSpLocks/>
          </p:cNvCxnSpPr>
          <p:nvPr/>
        </p:nvCxnSpPr>
        <p:spPr>
          <a:xfrm>
            <a:off x="6506014" y="4937332"/>
            <a:ext cx="2172073" cy="0"/>
          </a:xfrm>
          <a:prstGeom prst="line">
            <a:avLst/>
          </a:prstGeom>
          <a:ln>
            <a:solidFill>
              <a:srgbClr val="01776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D0EBAEE9-22EE-4CC9-43F3-833C3F05C97A}"/>
              </a:ext>
            </a:extLst>
          </p:cNvPr>
          <p:cNvCxnSpPr>
            <a:cxnSpLocks/>
          </p:cNvCxnSpPr>
          <p:nvPr/>
        </p:nvCxnSpPr>
        <p:spPr>
          <a:xfrm>
            <a:off x="2294558" y="1377374"/>
            <a:ext cx="2172073" cy="0"/>
          </a:xfrm>
          <a:prstGeom prst="line">
            <a:avLst/>
          </a:prstGeom>
          <a:ln>
            <a:solidFill>
              <a:srgbClr val="BC2D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534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1352F-DF6A-803B-65F6-7292C9BCA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A49EBF-6EDC-6D43-2662-B904100BD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48" y="1437900"/>
            <a:ext cx="2823210" cy="357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/>
              <a:t>Strumento Strategico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381FCFCF-6331-95F5-19D9-0A6691886C2C}"/>
              </a:ext>
            </a:extLst>
          </p:cNvPr>
          <p:cNvSpPr txBox="1">
            <a:spLocks/>
          </p:cNvSpPr>
          <p:nvPr/>
        </p:nvSpPr>
        <p:spPr>
          <a:xfrm>
            <a:off x="349784" y="148302"/>
            <a:ext cx="9468586" cy="11318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b="1" dirty="0"/>
              <a:t>Le fonti di finanziamento per le imprese e introduzione ai Minibond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E32082-419B-7812-92F5-BA515BB013D3}"/>
              </a:ext>
            </a:extLst>
          </p:cNvPr>
          <p:cNvSpPr txBox="1"/>
          <p:nvPr/>
        </p:nvSpPr>
        <p:spPr>
          <a:xfrm>
            <a:off x="1653239" y="1879001"/>
            <a:ext cx="3747628" cy="185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033D6A"/>
              </a:buClr>
              <a:buFont typeface="Wingdings" pitchFamily="2" charset="2"/>
              <a:buChar char="v"/>
            </a:pPr>
            <a:r>
              <a:rPr lang="it-IT" sz="1600" b="1" dirty="0"/>
              <a:t>Complementare</a:t>
            </a:r>
            <a:r>
              <a:rPr lang="it-IT" sz="1600" dirty="0"/>
              <a:t> al sistema bancario, </a:t>
            </a:r>
            <a:r>
              <a:rPr lang="it-IT" sz="1600" b="1" dirty="0"/>
              <a:t>flessibile</a:t>
            </a:r>
            <a:r>
              <a:rPr lang="it-IT" sz="1600" dirty="0"/>
              <a:t> e </a:t>
            </a:r>
            <a:r>
              <a:rPr lang="it-IT" sz="1600" b="1" dirty="0"/>
              <a:t>personalizzabile</a:t>
            </a:r>
            <a:r>
              <a:rPr lang="it-IT" sz="1600" dirty="0"/>
              <a:t>.</a:t>
            </a:r>
          </a:p>
          <a:p>
            <a:pPr marL="342900" indent="-342900" algn="just">
              <a:lnSpc>
                <a:spcPts val="2800"/>
              </a:lnSpc>
              <a:buClr>
                <a:srgbClr val="033D6A"/>
              </a:buClr>
              <a:buFont typeface="Wingdings" pitchFamily="2" charset="2"/>
              <a:buChar char="v"/>
            </a:pPr>
            <a:r>
              <a:rPr lang="it-IT" sz="1600" dirty="0"/>
              <a:t>Durata tipica 3-5 anni, emissione semplificata via piattaforma.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A570FBD0-555A-A3FA-8ADC-268162493770}"/>
              </a:ext>
            </a:extLst>
          </p:cNvPr>
          <p:cNvSpPr txBox="1">
            <a:spLocks/>
          </p:cNvSpPr>
          <p:nvPr/>
        </p:nvSpPr>
        <p:spPr>
          <a:xfrm>
            <a:off x="6513555" y="1437900"/>
            <a:ext cx="4077551" cy="357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b="1" dirty="0"/>
              <a:t>Principali vantaggi per le imprese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1491B2-F8A1-489D-6848-487DF5164CAE}"/>
              </a:ext>
            </a:extLst>
          </p:cNvPr>
          <p:cNvSpPr txBox="1"/>
          <p:nvPr/>
        </p:nvSpPr>
        <p:spPr>
          <a:xfrm>
            <a:off x="6609141" y="1879001"/>
            <a:ext cx="3886379" cy="400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2800"/>
              </a:lnSpc>
              <a:buClr>
                <a:srgbClr val="01776F"/>
              </a:buClr>
              <a:buFont typeface="Wingdings" pitchFamily="2" charset="2"/>
              <a:buChar char="ü"/>
            </a:pPr>
            <a:r>
              <a:rPr lang="it-IT" sz="1600" b="1" dirty="0"/>
              <a:t>Accesso diretto al capitale: </a:t>
            </a:r>
            <a:r>
              <a:rPr lang="it-IT" sz="1600" dirty="0"/>
              <a:t>Per investimenti, sviluppo, supporto al capitale circolante.</a:t>
            </a:r>
          </a:p>
          <a:p>
            <a:pPr marL="342900" indent="-342900" algn="just">
              <a:lnSpc>
                <a:spcPts val="2800"/>
              </a:lnSpc>
              <a:buClr>
                <a:srgbClr val="01776F"/>
              </a:buClr>
              <a:buFont typeface="Wingdings" pitchFamily="2" charset="2"/>
              <a:buChar char="ü"/>
            </a:pPr>
            <a:r>
              <a:rPr lang="it-IT" sz="1600" b="1" dirty="0"/>
              <a:t>Nessuna diluizione: </a:t>
            </a:r>
            <a:r>
              <a:rPr lang="it-IT" sz="1600" dirty="0"/>
              <a:t>I soci mantengono il pieno controllo della società.</a:t>
            </a:r>
          </a:p>
          <a:p>
            <a:pPr marL="342900" indent="-342900" algn="just">
              <a:lnSpc>
                <a:spcPts val="2800"/>
              </a:lnSpc>
              <a:buClr>
                <a:srgbClr val="01776F"/>
              </a:buClr>
              <a:buFont typeface="Wingdings" pitchFamily="2" charset="2"/>
              <a:buChar char="ü"/>
            </a:pPr>
            <a:r>
              <a:rPr lang="it-IT" sz="1600" b="1" dirty="0"/>
              <a:t>Miglior profilo finanziario: </a:t>
            </a:r>
            <a:r>
              <a:rPr lang="it-IT" sz="1600" dirty="0"/>
              <a:t>Diversificazione fonti, no segnalazione in Centrale Rischi.</a:t>
            </a:r>
          </a:p>
          <a:p>
            <a:pPr marL="342900" indent="-342900" algn="just">
              <a:lnSpc>
                <a:spcPts val="2800"/>
              </a:lnSpc>
              <a:buClr>
                <a:srgbClr val="01776F"/>
              </a:buClr>
              <a:buFont typeface="Wingdings" pitchFamily="2" charset="2"/>
              <a:buChar char="ü"/>
            </a:pPr>
            <a:r>
              <a:rPr lang="it-IT" sz="1600" b="1" dirty="0"/>
              <a:t>Efficienza fiscale: </a:t>
            </a:r>
            <a:r>
              <a:rPr lang="it-IT" sz="1600" dirty="0"/>
              <a:t>Interessi passivi generalmente deducibili (IRES)</a:t>
            </a:r>
            <a:endParaRPr lang="it-IT" sz="1600" b="1" dirty="0"/>
          </a:p>
        </p:txBody>
      </p:sp>
      <p:pic>
        <p:nvPicPr>
          <p:cNvPr id="2056" name="Picture 8" descr="Cos'è il Digital Marketing? | SAS Italy">
            <a:extLst>
              <a:ext uri="{FF2B5EF4-FFF2-40B4-BE49-F238E27FC236}">
                <a16:creationId xmlns:a16="http://schemas.microsoft.com/office/drawing/2014/main" id="{9843A0FA-B7B2-784F-8946-3826B33C1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2" r="5461"/>
          <a:stretch>
            <a:fillRect/>
          </a:stretch>
        </p:blipFill>
        <p:spPr bwMode="auto">
          <a:xfrm>
            <a:off x="742950" y="3883164"/>
            <a:ext cx="5137898" cy="197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571E931-BA7C-8F4E-07D3-FFA4F314E9BC}"/>
              </a:ext>
            </a:extLst>
          </p:cNvPr>
          <p:cNvCxnSpPr>
            <a:cxnSpLocks/>
          </p:cNvCxnSpPr>
          <p:nvPr/>
        </p:nvCxnSpPr>
        <p:spPr>
          <a:xfrm>
            <a:off x="1727053" y="1790922"/>
            <a:ext cx="3600000" cy="0"/>
          </a:xfrm>
          <a:prstGeom prst="line">
            <a:avLst/>
          </a:prstGeom>
          <a:ln>
            <a:solidFill>
              <a:srgbClr val="BC2D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627B9FC5-0D57-248A-CA54-5E786B6CED03}"/>
              </a:ext>
            </a:extLst>
          </p:cNvPr>
          <p:cNvCxnSpPr>
            <a:cxnSpLocks/>
          </p:cNvCxnSpPr>
          <p:nvPr/>
        </p:nvCxnSpPr>
        <p:spPr>
          <a:xfrm>
            <a:off x="6752330" y="1790922"/>
            <a:ext cx="3600000" cy="0"/>
          </a:xfrm>
          <a:prstGeom prst="line">
            <a:avLst/>
          </a:prstGeom>
          <a:ln>
            <a:solidFill>
              <a:srgbClr val="BC2D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oogle Shape;191;p6">
            <a:extLst>
              <a:ext uri="{FF2B5EF4-FFF2-40B4-BE49-F238E27FC236}">
                <a16:creationId xmlns:a16="http://schemas.microsoft.com/office/drawing/2014/main" id="{DB9DEDA4-CE56-B5CD-5B73-F8F1285B7F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  <p:sp>
        <p:nvSpPr>
          <p:cNvPr id="14" name="Google Shape;191;p6">
            <a:extLst>
              <a:ext uri="{FF2B5EF4-FFF2-40B4-BE49-F238E27FC236}">
                <a16:creationId xmlns:a16="http://schemas.microsoft.com/office/drawing/2014/main" id="{8803EAA5-3C25-CB32-1C6E-2BE0B82A6556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</p:spTree>
    <p:extLst>
      <p:ext uri="{BB962C8B-B14F-4D97-AF65-F5344CB8AC3E}">
        <p14:creationId xmlns:p14="http://schemas.microsoft.com/office/powerpoint/2010/main" val="1277115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A9E94-884D-C0EC-A13C-AECF8B551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58E03A64-01D5-0C0E-08A5-E783B6FC0D1E}"/>
              </a:ext>
            </a:extLst>
          </p:cNvPr>
          <p:cNvSpPr>
            <a:spLocks/>
          </p:cNvSpPr>
          <p:nvPr/>
        </p:nvSpPr>
        <p:spPr>
          <a:xfrm>
            <a:off x="903157" y="951225"/>
            <a:ext cx="3668839" cy="2631886"/>
          </a:xfrm>
          <a:prstGeom prst="roundRect">
            <a:avLst>
              <a:gd name="adj" fmla="val 7806"/>
            </a:avLst>
          </a:prstGeom>
          <a:solidFill>
            <a:schemeClr val="bg1">
              <a:lumMod val="95000"/>
            </a:schemeClr>
          </a:solidFill>
          <a:ln>
            <a:solidFill>
              <a:srgbClr val="2C48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E7DA796-40FA-5999-C1E5-14DA966A2B6F}"/>
              </a:ext>
            </a:extLst>
          </p:cNvPr>
          <p:cNvSpPr txBox="1">
            <a:spLocks/>
          </p:cNvSpPr>
          <p:nvPr/>
        </p:nvSpPr>
        <p:spPr>
          <a:xfrm>
            <a:off x="349784" y="148302"/>
            <a:ext cx="10204374" cy="631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500" b="1" dirty="0"/>
              <a:t>Il mercato dei Minibond: Potenziale vs Realtà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BE7E70-F357-6521-3006-287B08329452}"/>
              </a:ext>
            </a:extLst>
          </p:cNvPr>
          <p:cNvSpPr txBox="1"/>
          <p:nvPr/>
        </p:nvSpPr>
        <p:spPr>
          <a:xfrm>
            <a:off x="903153" y="1078012"/>
            <a:ext cx="313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3D6A"/>
                </a:solidFill>
              </a:rPr>
              <a:t>Il contesto: stretta creditizia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450D145-6736-5F6B-E447-0191923F6851}"/>
              </a:ext>
            </a:extLst>
          </p:cNvPr>
          <p:cNvSpPr txBox="1"/>
          <p:nvPr/>
        </p:nvSpPr>
        <p:spPr>
          <a:xfrm>
            <a:off x="903153" y="1403514"/>
            <a:ext cx="3715275" cy="113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it-IT" sz="1600" b="1" dirty="0"/>
              <a:t>Dal 2019 </a:t>
            </a:r>
            <a:r>
              <a:rPr lang="it-IT" sz="1600" dirty="0"/>
              <a:t>i prestiti alle imprese sono in </a:t>
            </a:r>
            <a:r>
              <a:rPr lang="it-IT" sz="1600" b="1" dirty="0"/>
              <a:t>calo</a:t>
            </a:r>
            <a:r>
              <a:rPr lang="it-IT" sz="1600" dirty="0"/>
              <a:t> costante, penalizzando soprattutto PMI e settore </a:t>
            </a:r>
            <a:r>
              <a:rPr lang="it-IT" sz="1600" b="1" dirty="0"/>
              <a:t>manifatturiero</a:t>
            </a:r>
            <a:r>
              <a:rPr lang="it-IT" sz="1600" dirty="0"/>
              <a:t>.</a:t>
            </a: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F325A258-A8BC-A641-3E1A-3C7222B073F2}"/>
              </a:ext>
            </a:extLst>
          </p:cNvPr>
          <p:cNvSpPr>
            <a:spLocks/>
          </p:cNvSpPr>
          <p:nvPr/>
        </p:nvSpPr>
        <p:spPr>
          <a:xfrm>
            <a:off x="903153" y="3733382"/>
            <a:ext cx="3668842" cy="2256450"/>
          </a:xfrm>
          <a:prstGeom prst="roundRect">
            <a:avLst>
              <a:gd name="adj" fmla="val 8046"/>
            </a:avLst>
          </a:prstGeom>
          <a:solidFill>
            <a:srgbClr val="BC2D56">
              <a:alpha val="26272"/>
            </a:srgbClr>
          </a:solidFill>
          <a:ln>
            <a:solidFill>
              <a:srgbClr val="BC2D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9B94B8-C30A-EEAC-35B6-A51DC7E5341B}"/>
              </a:ext>
            </a:extLst>
          </p:cNvPr>
          <p:cNvSpPr txBox="1"/>
          <p:nvPr/>
        </p:nvSpPr>
        <p:spPr>
          <a:xfrm>
            <a:off x="903153" y="3807117"/>
            <a:ext cx="307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33D6A"/>
                </a:solidFill>
              </a:rPr>
              <a:t>La realtà del 2024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8B7757C-1D8B-5081-7670-09F9E536657F}"/>
              </a:ext>
            </a:extLst>
          </p:cNvPr>
          <p:cNvSpPr txBox="1"/>
          <p:nvPr/>
        </p:nvSpPr>
        <p:spPr>
          <a:xfrm>
            <a:off x="903153" y="4051469"/>
            <a:ext cx="3668839" cy="77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it-IT" sz="1600" b="1" dirty="0"/>
              <a:t>A fronte </a:t>
            </a:r>
            <a:r>
              <a:rPr lang="it-IT" sz="1600" dirty="0"/>
              <a:t>di un enorme potenziale, il mercato attuale è ancora </a:t>
            </a:r>
            <a:r>
              <a:rPr lang="it-IT" sz="1600" b="1" dirty="0"/>
              <a:t>contenuto</a:t>
            </a:r>
            <a:r>
              <a:rPr lang="it-IT" sz="1600" dirty="0"/>
              <a:t>.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EEACC45-F50E-E4C1-3A1A-6741CCE25118}"/>
              </a:ext>
            </a:extLst>
          </p:cNvPr>
          <p:cNvSpPr>
            <a:spLocks/>
          </p:cNvSpPr>
          <p:nvPr/>
        </p:nvSpPr>
        <p:spPr>
          <a:xfrm>
            <a:off x="4809477" y="951225"/>
            <a:ext cx="3144160" cy="5038608"/>
          </a:xfrm>
          <a:prstGeom prst="roundRect">
            <a:avLst/>
          </a:prstGeom>
          <a:solidFill>
            <a:srgbClr val="01776F">
              <a:alpha val="30000"/>
            </a:srgbClr>
          </a:solidFill>
          <a:ln>
            <a:solidFill>
              <a:srgbClr val="0177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3E0BD60-BC11-1482-D3E7-88AAAFB6D758}"/>
              </a:ext>
            </a:extLst>
          </p:cNvPr>
          <p:cNvSpPr txBox="1"/>
          <p:nvPr/>
        </p:nvSpPr>
        <p:spPr>
          <a:xfrm>
            <a:off x="5019533" y="1077969"/>
            <a:ext cx="27523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1776F"/>
                </a:solidFill>
              </a:rPr>
              <a:t>Potenziale stimato: </a:t>
            </a:r>
          </a:p>
          <a:p>
            <a:r>
              <a:rPr lang="it-IT" b="1" dirty="0">
                <a:solidFill>
                  <a:srgbClr val="01776F"/>
                </a:solidFill>
              </a:rPr>
              <a:t>E&amp;Y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4DE3AA-9DA7-10B3-8096-BE621DA0FD80}"/>
              </a:ext>
            </a:extLst>
          </p:cNvPr>
          <p:cNvSpPr txBox="1"/>
          <p:nvPr/>
        </p:nvSpPr>
        <p:spPr>
          <a:xfrm>
            <a:off x="4809474" y="2294872"/>
            <a:ext cx="3144161" cy="79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2400" b="1" dirty="0">
                <a:solidFill>
                  <a:srgbClr val="01776F"/>
                </a:solidFill>
              </a:rPr>
              <a:t>10.000</a:t>
            </a:r>
          </a:p>
          <a:p>
            <a:pPr algn="ctr">
              <a:lnSpc>
                <a:spcPts val="2800"/>
              </a:lnSpc>
            </a:pPr>
            <a:r>
              <a:rPr lang="it-IT" sz="2000" b="1" dirty="0">
                <a:solidFill>
                  <a:srgbClr val="01776F"/>
                </a:solidFill>
              </a:rPr>
              <a:t>Aziende potenziali</a:t>
            </a:r>
          </a:p>
        </p:txBody>
      </p:sp>
      <p:sp>
        <p:nvSpPr>
          <p:cNvPr id="31" name="Google Shape;191;p6">
            <a:extLst>
              <a:ext uri="{FF2B5EF4-FFF2-40B4-BE49-F238E27FC236}">
                <a16:creationId xmlns:a16="http://schemas.microsoft.com/office/drawing/2014/main" id="{EE23A5BC-8B16-B2F8-B91B-7A6847AADA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  <p:sp>
        <p:nvSpPr>
          <p:cNvPr id="32" name="Google Shape;191;p6">
            <a:extLst>
              <a:ext uri="{FF2B5EF4-FFF2-40B4-BE49-F238E27FC236}">
                <a16:creationId xmlns:a16="http://schemas.microsoft.com/office/drawing/2014/main" id="{E652451A-29A9-2E80-87C0-03D99D89A0C9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491F3C-7F72-EC79-52D7-D23351399146}"/>
              </a:ext>
            </a:extLst>
          </p:cNvPr>
          <p:cNvSpPr txBox="1"/>
          <p:nvPr/>
        </p:nvSpPr>
        <p:spPr>
          <a:xfrm>
            <a:off x="1082568" y="2565526"/>
            <a:ext cx="1030123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€ 850</a:t>
            </a:r>
          </a:p>
          <a:p>
            <a:pPr algn="ctr"/>
            <a:r>
              <a:rPr lang="it-IT" b="1" dirty="0"/>
              <a:t>Mld</a:t>
            </a:r>
          </a:p>
          <a:p>
            <a:pPr algn="ctr"/>
            <a:r>
              <a:rPr lang="it-IT" dirty="0"/>
              <a:t>2009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DBD847-0E37-06E0-3B2E-0689F8D0FB6B}"/>
              </a:ext>
            </a:extLst>
          </p:cNvPr>
          <p:cNvSpPr txBox="1"/>
          <p:nvPr/>
        </p:nvSpPr>
        <p:spPr>
          <a:xfrm>
            <a:off x="2969230" y="2565526"/>
            <a:ext cx="1150706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&lt; € 600</a:t>
            </a:r>
          </a:p>
          <a:p>
            <a:pPr algn="ctr"/>
            <a:r>
              <a:rPr lang="it-IT" b="1" dirty="0"/>
              <a:t>Mld</a:t>
            </a:r>
          </a:p>
          <a:p>
            <a:pPr algn="ctr"/>
            <a:r>
              <a:rPr lang="it-IT" dirty="0"/>
              <a:t>Fine 2024</a:t>
            </a: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B2FFB50B-20E5-B433-10E2-01D3EC0FD9E9}"/>
              </a:ext>
            </a:extLst>
          </p:cNvPr>
          <p:cNvSpPr/>
          <p:nvPr/>
        </p:nvSpPr>
        <p:spPr>
          <a:xfrm>
            <a:off x="2199752" y="2846207"/>
            <a:ext cx="654386" cy="361968"/>
          </a:xfrm>
          <a:prstGeom prst="rightArrow">
            <a:avLst>
              <a:gd name="adj1" fmla="val 14786"/>
              <a:gd name="adj2" fmla="val 56146"/>
            </a:avLst>
          </a:prstGeom>
          <a:solidFill>
            <a:srgbClr val="BC2D56"/>
          </a:solidFill>
          <a:ln>
            <a:solidFill>
              <a:srgbClr val="BC2D5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F1CF6B-EE24-7B94-A56D-760202DC9470}"/>
              </a:ext>
            </a:extLst>
          </p:cNvPr>
          <p:cNvSpPr txBox="1"/>
          <p:nvPr/>
        </p:nvSpPr>
        <p:spPr>
          <a:xfrm>
            <a:off x="1237268" y="4999593"/>
            <a:ext cx="130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BC2D56"/>
                </a:solidFill>
              </a:rPr>
              <a:t>208</a:t>
            </a:r>
          </a:p>
          <a:p>
            <a:pPr algn="ctr"/>
            <a:r>
              <a:rPr lang="it-IT" dirty="0">
                <a:solidFill>
                  <a:srgbClr val="BC2D56"/>
                </a:solidFill>
              </a:rPr>
              <a:t>Emissioni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321518-7371-FEA9-CBD5-3975F6D40B89}"/>
              </a:ext>
            </a:extLst>
          </p:cNvPr>
          <p:cNvSpPr txBox="1"/>
          <p:nvPr/>
        </p:nvSpPr>
        <p:spPr>
          <a:xfrm>
            <a:off x="2420106" y="4869360"/>
            <a:ext cx="1849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BC2D56"/>
                </a:solidFill>
              </a:rPr>
              <a:t>€ 1,5</a:t>
            </a:r>
          </a:p>
          <a:p>
            <a:pPr algn="ctr"/>
            <a:r>
              <a:rPr lang="it-IT" b="1" dirty="0">
                <a:solidFill>
                  <a:srgbClr val="BC2D56"/>
                </a:solidFill>
              </a:rPr>
              <a:t>Mld</a:t>
            </a:r>
          </a:p>
          <a:p>
            <a:pPr algn="ctr"/>
            <a:r>
              <a:rPr lang="it-IT" dirty="0">
                <a:solidFill>
                  <a:srgbClr val="BC2D56"/>
                </a:solidFill>
              </a:rPr>
              <a:t>Controvalore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50A83749-FF51-FBBD-AF01-C92F87169B31}"/>
              </a:ext>
            </a:extLst>
          </p:cNvPr>
          <p:cNvSpPr>
            <a:spLocks/>
          </p:cNvSpPr>
          <p:nvPr/>
        </p:nvSpPr>
        <p:spPr>
          <a:xfrm>
            <a:off x="8156396" y="923902"/>
            <a:ext cx="3132447" cy="5065930"/>
          </a:xfrm>
          <a:prstGeom prst="roundRect">
            <a:avLst/>
          </a:prstGeom>
          <a:solidFill>
            <a:srgbClr val="01776F">
              <a:alpha val="57043"/>
            </a:srgbClr>
          </a:solidFill>
          <a:ln>
            <a:solidFill>
              <a:srgbClr val="01776F">
                <a:alpha val="57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3D7CB1D-6612-20F3-CE9D-6158F20F0F8A}"/>
              </a:ext>
            </a:extLst>
          </p:cNvPr>
          <p:cNvSpPr txBox="1"/>
          <p:nvPr/>
        </p:nvSpPr>
        <p:spPr>
          <a:xfrm>
            <a:off x="4809475" y="3524139"/>
            <a:ext cx="31441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Potenziale di emissioni</a:t>
            </a:r>
          </a:p>
          <a:p>
            <a:pPr algn="ctr">
              <a:lnSpc>
                <a:spcPts val="2800"/>
              </a:lnSpc>
            </a:pP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€ 15 Miliardi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7EC5B023-0871-6FE5-DD48-C6EF8BB7D838}"/>
              </a:ext>
            </a:extLst>
          </p:cNvPr>
          <p:cNvCxnSpPr>
            <a:cxnSpLocks/>
          </p:cNvCxnSpPr>
          <p:nvPr/>
        </p:nvCxnSpPr>
        <p:spPr>
          <a:xfrm>
            <a:off x="4969310" y="4520624"/>
            <a:ext cx="279933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EA11207-3781-53EE-4417-52964CBE8659}"/>
              </a:ext>
            </a:extLst>
          </p:cNvPr>
          <p:cNvSpPr txBox="1"/>
          <p:nvPr/>
        </p:nvSpPr>
        <p:spPr>
          <a:xfrm>
            <a:off x="4809474" y="4663734"/>
            <a:ext cx="3144161" cy="77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1400" dirty="0"/>
              <a:t>Criteri chiave: Fatturato € 2-50M, EBITDA &gt; 5%, </a:t>
            </a:r>
            <a:r>
              <a:rPr lang="it-IT" sz="1400" dirty="0" err="1"/>
              <a:t>Debt</a:t>
            </a:r>
            <a:r>
              <a:rPr lang="it-IT" sz="1400" dirty="0"/>
              <a:t>/EBITDA &lt; 2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8E6135A-44D3-7A50-256E-508D44610238}"/>
              </a:ext>
            </a:extLst>
          </p:cNvPr>
          <p:cNvSpPr txBox="1"/>
          <p:nvPr/>
        </p:nvSpPr>
        <p:spPr>
          <a:xfrm>
            <a:off x="8346467" y="1077969"/>
            <a:ext cx="27523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1776F"/>
                </a:solidFill>
              </a:rPr>
              <a:t>Potenziale stimato:</a:t>
            </a:r>
          </a:p>
          <a:p>
            <a:r>
              <a:rPr lang="it-IT" b="1" dirty="0">
                <a:solidFill>
                  <a:srgbClr val="01776F"/>
                </a:solidFill>
              </a:rPr>
              <a:t>CERVED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903FA39-0231-3042-F630-E323FA4D7389}"/>
              </a:ext>
            </a:extLst>
          </p:cNvPr>
          <p:cNvSpPr txBox="1"/>
          <p:nvPr/>
        </p:nvSpPr>
        <p:spPr>
          <a:xfrm>
            <a:off x="5019533" y="1755001"/>
            <a:ext cx="2934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Criteri di selezione più ampi</a:t>
            </a:r>
          </a:p>
        </p:txBody>
      </p: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CB052093-EA45-C059-D2C5-AEC8374FF7D5}"/>
              </a:ext>
            </a:extLst>
          </p:cNvPr>
          <p:cNvCxnSpPr>
            <a:cxnSpLocks/>
          </p:cNvCxnSpPr>
          <p:nvPr/>
        </p:nvCxnSpPr>
        <p:spPr>
          <a:xfrm>
            <a:off x="8368051" y="4539455"/>
            <a:ext cx="2611033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486EFFB-58B0-E131-2029-E67DC31D930C}"/>
              </a:ext>
            </a:extLst>
          </p:cNvPr>
          <p:cNvSpPr txBox="1"/>
          <p:nvPr/>
        </p:nvSpPr>
        <p:spPr>
          <a:xfrm>
            <a:off x="8346468" y="1755001"/>
            <a:ext cx="2942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2">
                    <a:lumMod val="50000"/>
                  </a:schemeClr>
                </a:solidFill>
              </a:rPr>
              <a:t>Criteri di selezione più stringenti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2789943-0C78-6814-46C9-3C7CD2C271FF}"/>
              </a:ext>
            </a:extLst>
          </p:cNvPr>
          <p:cNvSpPr txBox="1"/>
          <p:nvPr/>
        </p:nvSpPr>
        <p:spPr>
          <a:xfrm>
            <a:off x="8156393" y="2294872"/>
            <a:ext cx="3132447" cy="79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2400" b="1" dirty="0">
                <a:solidFill>
                  <a:srgbClr val="01776F"/>
                </a:solidFill>
              </a:rPr>
              <a:t>1.133</a:t>
            </a:r>
          </a:p>
          <a:p>
            <a:pPr algn="ctr">
              <a:lnSpc>
                <a:spcPts val="2800"/>
              </a:lnSpc>
            </a:pPr>
            <a:r>
              <a:rPr lang="it-IT" sz="2000" b="1" dirty="0">
                <a:solidFill>
                  <a:srgbClr val="01776F"/>
                </a:solidFill>
              </a:rPr>
              <a:t>Aziende potenziali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F4DC6F3-5545-47F3-D201-493DD176243C}"/>
              </a:ext>
            </a:extLst>
          </p:cNvPr>
          <p:cNvSpPr txBox="1"/>
          <p:nvPr/>
        </p:nvSpPr>
        <p:spPr>
          <a:xfrm>
            <a:off x="8144682" y="3524139"/>
            <a:ext cx="31441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Potenziale di emissioni</a:t>
            </a:r>
          </a:p>
          <a:p>
            <a:pPr algn="ctr">
              <a:lnSpc>
                <a:spcPts val="2800"/>
              </a:lnSpc>
            </a:pPr>
            <a:r>
              <a:rPr lang="it-IT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€ 15 Miliardi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766E9F4D-D688-A68A-6961-9A6CC429FC1F}"/>
              </a:ext>
            </a:extLst>
          </p:cNvPr>
          <p:cNvSpPr txBox="1"/>
          <p:nvPr/>
        </p:nvSpPr>
        <p:spPr>
          <a:xfrm>
            <a:off x="8156393" y="4663734"/>
            <a:ext cx="3132447" cy="77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it-IT" sz="1400" dirty="0"/>
              <a:t>Criteri chiave: Rating </a:t>
            </a:r>
            <a:r>
              <a:rPr lang="it-IT" sz="1400" dirty="0" err="1"/>
              <a:t>Inv</a:t>
            </a:r>
            <a:r>
              <a:rPr lang="it-IT" sz="1400" dirty="0"/>
              <a:t>. Grade, crescita fatt. &gt; 10%, PFN/EBITDA &lt; 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11BFB70-7A2C-759A-DD69-976D5F5D5E37}"/>
              </a:ext>
            </a:extLst>
          </p:cNvPr>
          <p:cNvSpPr txBox="1"/>
          <p:nvPr/>
        </p:nvSpPr>
        <p:spPr>
          <a:xfrm>
            <a:off x="1795391" y="6274054"/>
            <a:ext cx="178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dirty="0"/>
              <a:t>* Fonte: Osservatorio Minibond, Politecnico di Milano</a:t>
            </a:r>
          </a:p>
        </p:txBody>
      </p:sp>
    </p:spTree>
    <p:extLst>
      <p:ext uri="{BB962C8B-B14F-4D97-AF65-F5344CB8AC3E}">
        <p14:creationId xmlns:p14="http://schemas.microsoft.com/office/powerpoint/2010/main" val="249161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7" name="Google Shape;407;p13"/>
          <p:cNvCxnSpPr>
            <a:cxnSpLocks/>
            <a:endCxn id="421" idx="1"/>
          </p:cNvCxnSpPr>
          <p:nvPr/>
        </p:nvCxnSpPr>
        <p:spPr>
          <a:xfrm>
            <a:off x="8000934" y="3869725"/>
            <a:ext cx="1791693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" name="Google Shape;397;p13"/>
          <p:cNvSpPr/>
          <p:nvPr/>
        </p:nvSpPr>
        <p:spPr>
          <a:xfrm rot="328515" flipH="1">
            <a:off x="3621353" y="974549"/>
            <a:ext cx="5088565" cy="5088565"/>
          </a:xfrm>
          <a:prstGeom prst="pie">
            <a:avLst>
              <a:gd name="adj1" fmla="val 19537496"/>
              <a:gd name="adj2" fmla="val 693292"/>
            </a:avLst>
          </a:prstGeom>
          <a:solidFill>
            <a:srgbClr val="2A7AD0">
              <a:alpha val="7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3"/>
          <p:cNvSpPr txBox="1"/>
          <p:nvPr/>
        </p:nvSpPr>
        <p:spPr>
          <a:xfrm>
            <a:off x="597581" y="683538"/>
            <a:ext cx="10782346" cy="7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0" anchor="t" anchorCtr="0">
            <a:spAutoFit/>
          </a:bodyPr>
          <a:lstStyle/>
          <a:p>
            <a:pPr marL="0" marR="0" lvl="0" indent="0" algn="just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le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rappresentano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un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elemento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chiave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per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ridurre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rischio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percepito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aumentando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la fiducia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degli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investitori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e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facilitando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successo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dell'operazione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3"/>
          <p:cNvSpPr/>
          <p:nvPr/>
        </p:nvSpPr>
        <p:spPr>
          <a:xfrm>
            <a:off x="3431158" y="1418593"/>
            <a:ext cx="4722347" cy="4559693"/>
          </a:xfrm>
          <a:prstGeom prst="pie">
            <a:avLst>
              <a:gd name="adj1" fmla="val 6199411"/>
              <a:gd name="adj2" fmla="val 9496475"/>
            </a:avLst>
          </a:prstGeom>
          <a:solidFill>
            <a:srgbClr val="B3D0F3">
              <a:alpha val="7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3"/>
          <p:cNvSpPr/>
          <p:nvPr/>
        </p:nvSpPr>
        <p:spPr>
          <a:xfrm>
            <a:off x="3356059" y="1077342"/>
            <a:ext cx="4698162" cy="4924024"/>
          </a:xfrm>
          <a:prstGeom prst="pie">
            <a:avLst>
              <a:gd name="adj1" fmla="val 20528156"/>
              <a:gd name="adj2" fmla="val 1408646"/>
            </a:avLst>
          </a:prstGeom>
          <a:solidFill>
            <a:srgbClr val="F2CDED">
              <a:alpha val="7725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3"/>
          <p:cNvSpPr/>
          <p:nvPr/>
        </p:nvSpPr>
        <p:spPr>
          <a:xfrm>
            <a:off x="3693494" y="1369231"/>
            <a:ext cx="4191584" cy="4484640"/>
          </a:xfrm>
          <a:prstGeom prst="pie">
            <a:avLst>
              <a:gd name="adj1" fmla="val 17149293"/>
              <a:gd name="adj2" fmla="val 20746675"/>
            </a:avLst>
          </a:prstGeom>
          <a:solidFill>
            <a:schemeClr val="dk2">
              <a:alpha val="7725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3"/>
          <p:cNvSpPr/>
          <p:nvPr/>
        </p:nvSpPr>
        <p:spPr>
          <a:xfrm>
            <a:off x="3923326" y="1655393"/>
            <a:ext cx="3932459" cy="3932459"/>
          </a:xfrm>
          <a:prstGeom prst="pie">
            <a:avLst>
              <a:gd name="adj1" fmla="val 1652294"/>
              <a:gd name="adj2" fmla="val 4655463"/>
            </a:avLst>
          </a:prstGeom>
          <a:solidFill>
            <a:schemeClr val="accent4">
              <a:alpha val="7725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3"/>
          <p:cNvSpPr/>
          <p:nvPr/>
        </p:nvSpPr>
        <p:spPr>
          <a:xfrm>
            <a:off x="6734241" y="1483647"/>
            <a:ext cx="975618" cy="116830"/>
          </a:xfrm>
          <a:custGeom>
            <a:avLst/>
            <a:gdLst/>
            <a:ahLst/>
            <a:cxnLst/>
            <a:rect l="l" t="t" r="r" b="b"/>
            <a:pathLst>
              <a:path w="425450" h="142875" extrusionOk="0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3"/>
          <p:cNvSpPr/>
          <p:nvPr/>
        </p:nvSpPr>
        <p:spPr>
          <a:xfrm rot="10800000" flipH="1">
            <a:off x="7101244" y="5141825"/>
            <a:ext cx="973297" cy="346354"/>
          </a:xfrm>
          <a:custGeom>
            <a:avLst/>
            <a:gdLst/>
            <a:ahLst/>
            <a:cxnLst/>
            <a:rect l="l" t="t" r="r" b="b"/>
            <a:pathLst>
              <a:path w="425450" h="142875" extrusionOk="0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3"/>
          <p:cNvSpPr/>
          <p:nvPr/>
        </p:nvSpPr>
        <p:spPr>
          <a:xfrm flipH="1">
            <a:off x="3074795" y="1968939"/>
            <a:ext cx="788317" cy="441236"/>
          </a:xfrm>
          <a:custGeom>
            <a:avLst/>
            <a:gdLst/>
            <a:ahLst/>
            <a:cxnLst/>
            <a:rect l="l" t="t" r="r" b="b"/>
            <a:pathLst>
              <a:path w="425450" h="142875" extrusionOk="0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3"/>
          <p:cNvSpPr txBox="1"/>
          <p:nvPr/>
        </p:nvSpPr>
        <p:spPr>
          <a:xfrm>
            <a:off x="6632745" y="2359547"/>
            <a:ext cx="7248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Reali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 txBox="1"/>
          <p:nvPr/>
        </p:nvSpPr>
        <p:spPr>
          <a:xfrm>
            <a:off x="4007462" y="2775804"/>
            <a:ext cx="86433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Statali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3"/>
          <p:cNvSpPr txBox="1"/>
          <p:nvPr/>
        </p:nvSpPr>
        <p:spPr>
          <a:xfrm>
            <a:off x="4149268" y="4583395"/>
            <a:ext cx="119135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Consortili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3"/>
          <p:cNvSpPr txBox="1"/>
          <p:nvPr/>
        </p:nvSpPr>
        <p:spPr>
          <a:xfrm>
            <a:off x="6263706" y="4560479"/>
            <a:ext cx="13049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Atipiche</a:t>
            </a:r>
            <a:endParaRPr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3"/>
          <p:cNvSpPr txBox="1"/>
          <p:nvPr/>
        </p:nvSpPr>
        <p:spPr>
          <a:xfrm>
            <a:off x="6903307" y="3489986"/>
            <a:ext cx="130497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Personali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3"/>
          <p:cNvSpPr txBox="1"/>
          <p:nvPr/>
        </p:nvSpPr>
        <p:spPr>
          <a:xfrm>
            <a:off x="2074846" y="4796563"/>
            <a:ext cx="10942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CONFIDI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3"/>
          <p:cNvSpPr txBox="1"/>
          <p:nvPr/>
        </p:nvSpPr>
        <p:spPr>
          <a:xfrm>
            <a:off x="2938620" y="1644988"/>
            <a:ext cx="90023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MCC</a:t>
            </a:r>
            <a:endParaRPr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3"/>
          <p:cNvSpPr txBox="1"/>
          <p:nvPr/>
        </p:nvSpPr>
        <p:spPr>
          <a:xfrm>
            <a:off x="2131894" y="3207213"/>
            <a:ext cx="9801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i="0" u="none" strike="noStrike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SACE</a:t>
            </a:r>
            <a:endParaRPr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17" name="Google Shape;417;p13"/>
          <p:cNvCxnSpPr/>
          <p:nvPr/>
        </p:nvCxnSpPr>
        <p:spPr>
          <a:xfrm>
            <a:off x="3045766" y="3403339"/>
            <a:ext cx="5760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13"/>
          <p:cNvSpPr txBox="1"/>
          <p:nvPr/>
        </p:nvSpPr>
        <p:spPr>
          <a:xfrm>
            <a:off x="6822893" y="1207375"/>
            <a:ext cx="1305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IPOTECA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3"/>
          <p:cNvSpPr txBox="1"/>
          <p:nvPr/>
        </p:nvSpPr>
        <p:spPr>
          <a:xfrm>
            <a:off x="8438115" y="2287563"/>
            <a:ext cx="8322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PEGNO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p13"/>
          <p:cNvCxnSpPr>
            <a:cxnSpLocks/>
            <a:endCxn id="419" idx="1"/>
          </p:cNvCxnSpPr>
          <p:nvPr/>
        </p:nvCxnSpPr>
        <p:spPr>
          <a:xfrm>
            <a:off x="7568676" y="2441452"/>
            <a:ext cx="869439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1" name="Google Shape;421;p13"/>
          <p:cNvSpPr txBox="1"/>
          <p:nvPr/>
        </p:nvSpPr>
        <p:spPr>
          <a:xfrm>
            <a:off x="9792627" y="3700468"/>
            <a:ext cx="15873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FIDEIUSSIONE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3"/>
          <p:cNvSpPr txBox="1"/>
          <p:nvPr/>
        </p:nvSpPr>
        <p:spPr>
          <a:xfrm>
            <a:off x="8078002" y="5306389"/>
            <a:ext cx="13049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Covenants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3"/>
          <p:cNvSpPr/>
          <p:nvPr/>
        </p:nvSpPr>
        <p:spPr>
          <a:xfrm rot="10800000" flipH="1">
            <a:off x="6538775" y="5465048"/>
            <a:ext cx="1304970" cy="470291"/>
          </a:xfrm>
          <a:custGeom>
            <a:avLst/>
            <a:gdLst/>
            <a:ahLst/>
            <a:cxnLst/>
            <a:rect l="l" t="t" r="r" b="b"/>
            <a:pathLst>
              <a:path w="425450" h="142875" extrusionOk="0">
                <a:moveTo>
                  <a:pt x="0" y="142875"/>
                </a:moveTo>
                <a:lnTo>
                  <a:pt x="168275" y="0"/>
                </a:lnTo>
                <a:lnTo>
                  <a:pt x="425450" y="0"/>
                </a:lnTo>
              </a:path>
            </a:pathLst>
          </a:cu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3"/>
          <p:cNvSpPr txBox="1"/>
          <p:nvPr/>
        </p:nvSpPr>
        <p:spPr>
          <a:xfrm>
            <a:off x="7885078" y="5728943"/>
            <a:ext cx="27706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Cessione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del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credito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3"/>
          <p:cNvSpPr txBox="1"/>
          <p:nvPr/>
        </p:nvSpPr>
        <p:spPr>
          <a:xfrm>
            <a:off x="417623" y="1958837"/>
            <a:ext cx="3262222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just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Processo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automatico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fino</a:t>
            </a:r>
            <a:r>
              <a:rPr lang="en-US" sz="160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5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milioni</a:t>
            </a:r>
            <a:r>
              <a:rPr lang="en-US" sz="160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di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garanzia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funzione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del </a:t>
            </a:r>
            <a:r>
              <a:rPr lang="en-US" sz="160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Rating MCC 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e plafond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disponibile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3"/>
          <p:cNvSpPr txBox="1"/>
          <p:nvPr/>
        </p:nvSpPr>
        <p:spPr>
          <a:xfrm>
            <a:off x="1122744" y="3486397"/>
            <a:ext cx="243839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just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Strumento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dedicato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alle PMI per il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finanziamento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progetti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sviluppo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3"/>
          <p:cNvSpPr txBox="1"/>
          <p:nvPr/>
        </p:nvSpPr>
        <p:spPr>
          <a:xfrm>
            <a:off x="773986" y="5068828"/>
            <a:ext cx="270501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just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investimenti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 medio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lungo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termine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con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copertura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fino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all’80%.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p13"/>
          <p:cNvCxnSpPr/>
          <p:nvPr/>
        </p:nvCxnSpPr>
        <p:spPr>
          <a:xfrm>
            <a:off x="3209547" y="4999425"/>
            <a:ext cx="648000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9" name="Google Shape;429;p13"/>
          <p:cNvSpPr txBox="1"/>
          <p:nvPr/>
        </p:nvSpPr>
        <p:spPr>
          <a:xfrm>
            <a:off x="7177642" y="1439791"/>
            <a:ext cx="4505583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just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Garanzia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sul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credito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che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consente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creditore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recuperare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l'importo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tramite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il 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bene immobile.</a:t>
            </a:r>
            <a:endParaRPr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3"/>
          <p:cNvSpPr txBox="1"/>
          <p:nvPr/>
        </p:nvSpPr>
        <p:spPr>
          <a:xfrm>
            <a:off x="8000934" y="2544461"/>
            <a:ext cx="359731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just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La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cessione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un 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bene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pegno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svolge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ruolo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garanzia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in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caso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inadempimento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3"/>
          <p:cNvSpPr txBox="1"/>
          <p:nvPr/>
        </p:nvSpPr>
        <p:spPr>
          <a:xfrm>
            <a:off x="7866664" y="3986069"/>
            <a:ext cx="368884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r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Garanzia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che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permette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al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creditore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di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recuperare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l'importo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tramite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l'impegno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del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fideiussore</a:t>
            </a:r>
            <a:r>
              <a:rPr lang="en-US" sz="16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13"/>
          <p:cNvPicPr preferRelativeResize="0"/>
          <p:nvPr/>
        </p:nvPicPr>
        <p:blipFill rotWithShape="1">
          <a:blip r:embed="rId3">
            <a:alphaModFix/>
          </a:blip>
          <a:srcRect l="6630" t="11708" r="8466" b="8910"/>
          <a:stretch/>
        </p:blipFill>
        <p:spPr>
          <a:xfrm>
            <a:off x="4987657" y="2743447"/>
            <a:ext cx="1872000" cy="1756349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  <p:sp>
        <p:nvSpPr>
          <p:cNvPr id="433" name="Google Shape;433;p13"/>
          <p:cNvSpPr/>
          <p:nvPr/>
        </p:nvSpPr>
        <p:spPr>
          <a:xfrm>
            <a:off x="5033745" y="2684410"/>
            <a:ext cx="1819275" cy="1819275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Tipologie</a:t>
            </a:r>
            <a:endParaRPr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b="1" i="0" u="none" strike="noStrike" cap="none">
                <a:solidFill>
                  <a:schemeClr val="dk1"/>
                </a:solidFill>
                <a:ea typeface="Arial"/>
                <a:cs typeface="Arial"/>
                <a:sym typeface="Arial"/>
              </a:rPr>
              <a:t>di garanzie</a:t>
            </a:r>
            <a:endParaRPr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7C3624D9-FBFE-2B8E-5108-A59CF5F164D5}"/>
              </a:ext>
            </a:extLst>
          </p:cNvPr>
          <p:cNvSpPr txBox="1">
            <a:spLocks/>
          </p:cNvSpPr>
          <p:nvPr/>
        </p:nvSpPr>
        <p:spPr>
          <a:xfrm>
            <a:off x="349784" y="148302"/>
            <a:ext cx="10204374" cy="63190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sz="3500" b="1" dirty="0"/>
              <a:t>Garanzie attivabili</a:t>
            </a:r>
          </a:p>
        </p:txBody>
      </p:sp>
      <p:sp>
        <p:nvSpPr>
          <p:cNvPr id="5" name="Google Shape;191;p6">
            <a:extLst>
              <a:ext uri="{FF2B5EF4-FFF2-40B4-BE49-F238E27FC236}">
                <a16:creationId xmlns:a16="http://schemas.microsoft.com/office/drawing/2014/main" id="{F605E281-8B3F-82EA-CEBA-B01A6AAD8D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dirty="0"/>
          </a:p>
        </p:txBody>
      </p:sp>
      <p:sp>
        <p:nvSpPr>
          <p:cNvPr id="6" name="Google Shape;191;p6">
            <a:extLst>
              <a:ext uri="{FF2B5EF4-FFF2-40B4-BE49-F238E27FC236}">
                <a16:creationId xmlns:a16="http://schemas.microsoft.com/office/drawing/2014/main" id="{39E67B9A-840C-49E7-A2F7-0703A97064F1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0F1394-9CA7-EA25-D4A5-708173B33C47}"/>
              </a:ext>
            </a:extLst>
          </p:cNvPr>
          <p:cNvSpPr txBox="1"/>
          <p:nvPr/>
        </p:nvSpPr>
        <p:spPr>
          <a:xfrm>
            <a:off x="-843280" y="3230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Google Shape;425;p13">
            <a:extLst>
              <a:ext uri="{FF2B5EF4-FFF2-40B4-BE49-F238E27FC236}">
                <a16:creationId xmlns:a16="http://schemas.microsoft.com/office/drawing/2014/main" id="{253AB02C-FA13-61ED-F4B9-8555CFBB5743}"/>
              </a:ext>
            </a:extLst>
          </p:cNvPr>
          <p:cNvSpPr txBox="1"/>
          <p:nvPr/>
        </p:nvSpPr>
        <p:spPr>
          <a:xfrm>
            <a:off x="3070645" y="2792528"/>
            <a:ext cx="6050711" cy="718145"/>
          </a:xfrm>
          <a:prstGeom prst="rect">
            <a:avLst/>
          </a:prstGeom>
          <a:noFill/>
          <a:ln>
            <a:solidFill>
              <a:srgbClr val="01776F"/>
            </a:solidFill>
            <a:prstDash val="dash"/>
          </a:ln>
        </p:spPr>
        <p:txBody>
          <a:bodyPr spcFirstLastPara="1" wrap="square" lIns="144000" tIns="0" rIns="108000" bIns="0" anchor="t" anchorCtr="0">
            <a:spAutoFit/>
          </a:bodyPr>
          <a:lstStyle/>
          <a:p>
            <a:pPr marL="0" marR="0" lvl="0" indent="0" algn="ctr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Un’ulteriore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garanzia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è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data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dalla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01776F"/>
                </a:solidFill>
                <a:ea typeface="Arial"/>
                <a:cs typeface="Arial"/>
                <a:sym typeface="Arial"/>
              </a:rPr>
              <a:t>qualità</a:t>
            </a:r>
            <a:r>
              <a:rPr lang="en-US" sz="1600" b="1" i="0" u="none" strike="noStrike" cap="none" dirty="0">
                <a:solidFill>
                  <a:srgbClr val="01776F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01776F"/>
                </a:solidFill>
                <a:ea typeface="Arial"/>
                <a:cs typeface="Arial"/>
                <a:sym typeface="Arial"/>
              </a:rPr>
              <a:t>della</a:t>
            </a:r>
            <a:r>
              <a:rPr lang="en-US" sz="1600" b="1" i="0" u="none" strike="noStrike" cap="none" dirty="0">
                <a:solidFill>
                  <a:srgbClr val="01776F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01776F"/>
                </a:solidFill>
                <a:ea typeface="Arial"/>
                <a:cs typeface="Arial"/>
                <a:sym typeface="Arial"/>
              </a:rPr>
              <a:t>selezione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che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fa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ItaliaBond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delle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aziende</a:t>
            </a:r>
            <a:r>
              <a:rPr lang="en-US" sz="16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emittenti</a:t>
            </a:r>
            <a:r>
              <a:rPr lang="en-US" sz="16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!</a:t>
            </a:r>
            <a:endParaRPr sz="16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Picture 2" descr="1/2Ð3/4Ð²Ð1/2ÑÐμ RGB - arte vettoriale royalty-free di Scudo">
            <a:extLst>
              <a:ext uri="{FF2B5EF4-FFF2-40B4-BE49-F238E27FC236}">
                <a16:creationId xmlns:a16="http://schemas.microsoft.com/office/drawing/2014/main" id="{1268CD68-33C6-E260-BFAA-94A3CAE52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12176" r="72803" b="12083"/>
          <a:stretch>
            <a:fillRect/>
          </a:stretch>
        </p:blipFill>
        <p:spPr bwMode="auto">
          <a:xfrm>
            <a:off x="5213946" y="3675701"/>
            <a:ext cx="1344613" cy="159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5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9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/>
      <p:bldP spid="400" grpId="0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8" grpId="0" animBg="1"/>
      <p:bldP spid="409" grpId="0"/>
      <p:bldP spid="410" grpId="0"/>
      <p:bldP spid="411" grpId="0"/>
      <p:bldP spid="412" grpId="0"/>
      <p:bldP spid="413" grpId="0"/>
      <p:bldP spid="414" grpId="0"/>
      <p:bldP spid="415" grpId="0"/>
      <p:bldP spid="416" grpId="0"/>
      <p:bldP spid="418" grpId="0"/>
      <p:bldP spid="419" grpId="0"/>
      <p:bldP spid="421" grpId="0"/>
      <p:bldP spid="422" grpId="0"/>
      <p:bldP spid="423" grpId="0" animBg="1"/>
      <p:bldP spid="424" grpId="0"/>
      <p:bldP spid="425" grpId="0"/>
      <p:bldP spid="426" grpId="0"/>
      <p:bldP spid="427" grpId="0"/>
      <p:bldP spid="429" grpId="0"/>
      <p:bldP spid="430" grpId="0"/>
      <p:bldP spid="431" grpId="0"/>
      <p:bldP spid="433" grpId="0"/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E2BC8D47-444D-68FB-FEEB-29C7F52F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6">
            <a:extLst>
              <a:ext uri="{FF2B5EF4-FFF2-40B4-BE49-F238E27FC236}">
                <a16:creationId xmlns:a16="http://schemas.microsoft.com/office/drawing/2014/main" id="{87068643-D8B4-0DEA-36AA-D07ED68D1653}"/>
              </a:ext>
            </a:extLst>
          </p:cNvPr>
          <p:cNvCxnSpPr/>
          <p:nvPr/>
        </p:nvCxnSpPr>
        <p:spPr>
          <a:xfrm>
            <a:off x="1100051" y="2933427"/>
            <a:ext cx="98755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6">
            <a:extLst>
              <a:ext uri="{FF2B5EF4-FFF2-40B4-BE49-F238E27FC236}">
                <a16:creationId xmlns:a16="http://schemas.microsoft.com/office/drawing/2014/main" id="{441B5C59-C181-A589-C8DB-631B06FBD8A8}"/>
              </a:ext>
            </a:extLst>
          </p:cNvPr>
          <p:cNvSpPr txBox="1"/>
          <p:nvPr/>
        </p:nvSpPr>
        <p:spPr>
          <a:xfrm>
            <a:off x="1100051" y="3142687"/>
            <a:ext cx="10058400" cy="216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>
              <a:lnSpc>
                <a:spcPts val="2800"/>
              </a:lnSpc>
              <a:spcBef>
                <a:spcPts val="1000"/>
              </a:spcBef>
              <a:buClr>
                <a:srgbClr val="BFBFBF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  <a:sym typeface="Helvetica Neue"/>
              </a:rPr>
              <a:t>MODULO 1: Le fonti di finanziamento per le imprese e introduzione ai Minibond</a:t>
            </a:r>
            <a:endParaRPr sz="2000" dirty="0">
              <a:solidFill>
                <a:srgbClr val="BFBFBF"/>
              </a:solidFill>
              <a:latin typeface="+mj-lt"/>
              <a:ea typeface="Helvetica Neue"/>
              <a:cs typeface="Helvetica Neue"/>
            </a:endParaRPr>
          </a:p>
          <a:p>
            <a:pPr marL="342900" indent="-342900">
              <a:lnSpc>
                <a:spcPts val="28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chemeClr val="dk1"/>
                </a:solidFill>
                <a:latin typeface="+mj-lt"/>
                <a:ea typeface="Helvetica Neue"/>
                <a:cs typeface="Helvetica Neue"/>
              </a:rPr>
              <a:t>MODULO 2: </a:t>
            </a:r>
            <a:r>
              <a:rPr lang="it-IT" sz="2000" dirty="0">
                <a:latin typeface="+mj-lt"/>
                <a:ea typeface="Helvetica Neue"/>
                <a:cs typeface="Helvetica Neue"/>
              </a:rPr>
              <a:t>La piattaforma proprietaria ItaliaBond.it</a:t>
            </a:r>
          </a:p>
          <a:p>
            <a:pPr marL="342900" marR="0" lvl="0" indent="-342900" algn="l" rtl="0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ct val="100000"/>
              <a:buFont typeface="Play"/>
              <a:buAutoNum type="romanUcPeriod"/>
            </a:pPr>
            <a:r>
              <a:rPr lang="it-IT" sz="2000" dirty="0">
                <a:solidFill>
                  <a:srgbClr val="BFBFBF"/>
                </a:solidFill>
                <a:latin typeface="+mj-lt"/>
                <a:ea typeface="Helvetica Neue"/>
                <a:cs typeface="Helvetica Neue"/>
                <a:sym typeface="Helvetica Neue"/>
              </a:rPr>
              <a:t>MODULO 3: Le imprese emittenti</a:t>
            </a:r>
            <a:endParaRPr lang="en-US" sz="2000" dirty="0">
              <a:solidFill>
                <a:srgbClr val="BFBFBF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191;p6">
            <a:extLst>
              <a:ext uri="{FF2B5EF4-FFF2-40B4-BE49-F238E27FC236}">
                <a16:creationId xmlns:a16="http://schemas.microsoft.com/office/drawing/2014/main" id="{CA30063B-45CD-5FD1-8656-CD254E72D6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             </a:t>
            </a:r>
            <a:fld id="{00000000-1234-1234-1234-123412341234}" type="slidenum">
              <a:rPr lang="en-US" smtClean="0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dirty="0"/>
          </a:p>
        </p:txBody>
      </p:sp>
      <p:sp>
        <p:nvSpPr>
          <p:cNvPr id="6" name="Google Shape;191;p6">
            <a:extLst>
              <a:ext uri="{FF2B5EF4-FFF2-40B4-BE49-F238E27FC236}">
                <a16:creationId xmlns:a16="http://schemas.microsoft.com/office/drawing/2014/main" id="{18546486-37CE-ACF1-03B5-8BE77AB6A2C4}"/>
              </a:ext>
            </a:extLst>
          </p:cNvPr>
          <p:cNvSpPr txBox="1">
            <a:spLocks/>
          </p:cNvSpPr>
          <p:nvPr/>
        </p:nvSpPr>
        <p:spPr>
          <a:xfrm>
            <a:off x="0" y="62740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17/06/2025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F1BC48-3343-1765-7DB5-B37D18CA30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0051" y="1917735"/>
            <a:ext cx="2621139" cy="10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46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85703-82BA-9F36-AD0E-E0C7940F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5FDAE7C-0BB7-E807-A4B6-9BEB3A2D1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14" r="8564"/>
          <a:stretch>
            <a:fillRect/>
          </a:stretch>
        </p:blipFill>
        <p:spPr>
          <a:xfrm>
            <a:off x="1837322" y="2146444"/>
            <a:ext cx="3293478" cy="256511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DBB25C95-F44C-B8D0-F999-DAC0AF85C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4" y="148302"/>
            <a:ext cx="10204374" cy="6319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3500" b="1" dirty="0"/>
              <a:t>Relatore</a:t>
            </a:r>
          </a:p>
        </p:txBody>
      </p:sp>
      <p:sp>
        <p:nvSpPr>
          <p:cNvPr id="5" name="Segnaposto contenuto 3">
            <a:extLst>
              <a:ext uri="{FF2B5EF4-FFF2-40B4-BE49-F238E27FC236}">
                <a16:creationId xmlns:a16="http://schemas.microsoft.com/office/drawing/2014/main" id="{D2FDD18D-76CC-48EC-ED7E-DEF8DF8E5B39}"/>
              </a:ext>
            </a:extLst>
          </p:cNvPr>
          <p:cNvSpPr txBox="1">
            <a:spLocks/>
          </p:cNvSpPr>
          <p:nvPr/>
        </p:nvSpPr>
        <p:spPr>
          <a:xfrm>
            <a:off x="5876456" y="1065445"/>
            <a:ext cx="4903304" cy="4727107"/>
          </a:xfrm>
          <a:prstGeom prst="rect">
            <a:avLst/>
          </a:prstGeom>
          <a:solidFill>
            <a:srgbClr val="033D6A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algn="ctr" rtl="0" eaLnBrk="1" latinLnBrk="0" hangingPunct="1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1600" b="1" dirty="0">
                <a:solidFill>
                  <a:srgbClr val="FFFFFF"/>
                </a:solidFill>
                <a:effectLst/>
                <a:latin typeface="+mn-ea"/>
              </a:rPr>
              <a:t>GIUSEPPE CONTE</a:t>
            </a:r>
            <a:endParaRPr lang="it-IT" sz="1600" dirty="0">
              <a:solidFill>
                <a:srgbClr val="FFFFFF"/>
              </a:solidFill>
              <a:effectLst/>
              <a:latin typeface="+mn-ea"/>
            </a:endParaRPr>
          </a:p>
          <a:p>
            <a:pPr marL="347472" indent="-347472" algn="ctr" rtl="0" eaLnBrk="1" latinLnBrk="0" hangingPunct="1">
              <a:lnSpc>
                <a:spcPts val="2800"/>
              </a:lnSpc>
              <a:spcBef>
                <a:spcPts val="1000"/>
              </a:spcBef>
              <a:buNone/>
            </a:pPr>
            <a:r>
              <a:rPr lang="it-IT" sz="1600" b="1" dirty="0">
                <a:solidFill>
                  <a:srgbClr val="FFFFFF"/>
                </a:solidFill>
                <a:effectLst/>
                <a:latin typeface="+mn-ea"/>
              </a:rPr>
              <a:t>Amministratore Delegato</a:t>
            </a:r>
            <a:endParaRPr lang="it-IT" sz="1600" dirty="0">
              <a:solidFill>
                <a:srgbClr val="FFFFFF"/>
              </a:solidFill>
              <a:effectLst/>
              <a:latin typeface="+mn-ea"/>
            </a:endParaRPr>
          </a:p>
          <a:p>
            <a:pPr algn="just" rtl="0" eaLnBrk="1" latinLnBrk="0" hangingPunct="1">
              <a:lnSpc>
                <a:spcPts val="2800"/>
              </a:lnSpc>
              <a:spcBef>
                <a:spcPts val="1000"/>
              </a:spcBef>
              <a:buClr>
                <a:schemeClr val="bg1"/>
              </a:buClr>
              <a:buSzPct val="100000"/>
              <a:buFont typeface="Wingdings" pitchFamily="2" charset="2"/>
              <a:buChar char="v"/>
            </a:pPr>
            <a:r>
              <a:rPr lang="it-IT" sz="1600" dirty="0">
                <a:solidFill>
                  <a:srgbClr val="FFFFFF"/>
                </a:solidFill>
                <a:effectLst/>
                <a:latin typeface="+mn-ea"/>
              </a:rPr>
              <a:t>Oltre 20 anni di esperienza, di cui 15 come fondatore e manager nel settore della gioielleria e beni di lusso.</a:t>
            </a:r>
          </a:p>
          <a:p>
            <a:pPr algn="just" rtl="0" eaLnBrk="1" latinLnBrk="0" hangingPunct="1">
              <a:lnSpc>
                <a:spcPts val="2800"/>
              </a:lnSpc>
              <a:spcBef>
                <a:spcPts val="1000"/>
              </a:spcBef>
              <a:buClr>
                <a:schemeClr val="bg1"/>
              </a:buClr>
              <a:buSzPct val="100000"/>
              <a:buFont typeface="Wingdings" pitchFamily="2" charset="2"/>
              <a:buChar char="v"/>
            </a:pPr>
            <a:r>
              <a:rPr lang="it-IT" sz="1600" dirty="0">
                <a:solidFill>
                  <a:srgbClr val="FFFFFF"/>
                </a:solidFill>
                <a:effectLst/>
                <a:latin typeface="+mn-ea"/>
              </a:rPr>
              <a:t>Esperto nella gestione completa del ciclo del prodotto di lusso, con competenze in marketing, vendite e finanza.</a:t>
            </a:r>
          </a:p>
          <a:p>
            <a:pPr algn="just" rtl="0" eaLnBrk="1" latinLnBrk="0" hangingPunct="1">
              <a:lnSpc>
                <a:spcPts val="2800"/>
              </a:lnSpc>
              <a:spcBef>
                <a:spcPts val="1000"/>
              </a:spcBef>
              <a:buClr>
                <a:schemeClr val="bg1"/>
              </a:buClr>
              <a:buSzPct val="100000"/>
              <a:buFont typeface="Wingdings" pitchFamily="2" charset="2"/>
              <a:buChar char="v"/>
            </a:pPr>
            <a:r>
              <a:rPr lang="it-IT" sz="1600" dirty="0">
                <a:solidFill>
                  <a:srgbClr val="FFFFFF"/>
                </a:solidFill>
                <a:effectLst/>
                <a:latin typeface="+mn-ea"/>
              </a:rPr>
              <a:t>Guida 5 gruppi aziendali, favorendo la trasformazione digitale e l'adozione di nuove tecnologie.</a:t>
            </a:r>
            <a:endParaRPr lang="it-IT" sz="1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14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2191</Words>
  <Application>Microsoft Office PowerPoint</Application>
  <PresentationFormat>Widescreen</PresentationFormat>
  <Paragraphs>266</Paragraphs>
  <Slides>18</Slides>
  <Notes>16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Noto Sans Symbols</vt:lpstr>
      <vt:lpstr>Play</vt:lpstr>
      <vt:lpstr>Wingdings</vt:lpstr>
      <vt:lpstr>Tema di Office</vt:lpstr>
      <vt:lpstr>Minibond: Finanziare la crescita delle PMI Italiane, guadagnando</vt:lpstr>
      <vt:lpstr>Presentazione standard di PowerPoint</vt:lpstr>
      <vt:lpstr>Relatore</vt:lpstr>
      <vt:lpstr>Cosa sono i Minibond? A chi si rivolgono?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Relatore</vt:lpstr>
      <vt:lpstr>ItaliaBond.it</vt:lpstr>
      <vt:lpstr>Processo di investimento facile e sicuro</vt:lpstr>
      <vt:lpstr>La piattaforma ItaliaBond.it</vt:lpstr>
      <vt:lpstr>Confronto tra opportunità di investimento</vt:lpstr>
      <vt:lpstr>Presentazione standard di PowerPoint</vt:lpstr>
      <vt:lpstr>Requisiti per le aziende emittenti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cervello</dc:creator>
  <cp:lastModifiedBy>Giuseppe Conte</cp:lastModifiedBy>
  <cp:revision>31</cp:revision>
  <cp:lastPrinted>2025-06-11T09:13:31Z</cp:lastPrinted>
  <dcterms:created xsi:type="dcterms:W3CDTF">2025-05-21T10:23:41Z</dcterms:created>
  <dcterms:modified xsi:type="dcterms:W3CDTF">2025-06-16T09:36:17Z</dcterms:modified>
</cp:coreProperties>
</file>